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Default Extension="emf" ContentType="image/x-emf"/>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Default Extension="vml" ContentType="application/vnd.openxmlformats-officedocument.vmlDrawing"/>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Default Extension="wmf" ContentType="image/x-wmf"/>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6"/>
  </p:notesMasterIdLst>
  <p:handoutMasterIdLst>
    <p:handoutMasterId r:id="rId47"/>
  </p:handoutMasterIdLst>
  <p:sldIdLst>
    <p:sldId id="273" r:id="rId2"/>
    <p:sldId id="257" r:id="rId3"/>
    <p:sldId id="331" r:id="rId4"/>
    <p:sldId id="332" r:id="rId5"/>
    <p:sldId id="258" r:id="rId6"/>
    <p:sldId id="329" r:id="rId7"/>
    <p:sldId id="361" r:id="rId8"/>
    <p:sldId id="330" r:id="rId9"/>
    <p:sldId id="362" r:id="rId10"/>
    <p:sldId id="377" r:id="rId11"/>
    <p:sldId id="384" r:id="rId12"/>
    <p:sldId id="396" r:id="rId13"/>
    <p:sldId id="383" r:id="rId14"/>
    <p:sldId id="398" r:id="rId15"/>
    <p:sldId id="340" r:id="rId16"/>
    <p:sldId id="341" r:id="rId17"/>
    <p:sldId id="343" r:id="rId18"/>
    <p:sldId id="378" r:id="rId19"/>
    <p:sldId id="406" r:id="rId20"/>
    <p:sldId id="263" r:id="rId21"/>
    <p:sldId id="344" r:id="rId22"/>
    <p:sldId id="292" r:id="rId23"/>
    <p:sldId id="386" r:id="rId24"/>
    <p:sldId id="306" r:id="rId25"/>
    <p:sldId id="404" r:id="rId26"/>
    <p:sldId id="400" r:id="rId27"/>
    <p:sldId id="405" r:id="rId28"/>
    <p:sldId id="388" r:id="rId29"/>
    <p:sldId id="387" r:id="rId30"/>
    <p:sldId id="401" r:id="rId31"/>
    <p:sldId id="402" r:id="rId32"/>
    <p:sldId id="403" r:id="rId33"/>
    <p:sldId id="385" r:id="rId34"/>
    <p:sldId id="380" r:id="rId35"/>
    <p:sldId id="347" r:id="rId36"/>
    <p:sldId id="348" r:id="rId37"/>
    <p:sldId id="274" r:id="rId38"/>
    <p:sldId id="349" r:id="rId39"/>
    <p:sldId id="350" r:id="rId40"/>
    <p:sldId id="351" r:id="rId41"/>
    <p:sldId id="397" r:id="rId42"/>
    <p:sldId id="381" r:id="rId43"/>
    <p:sldId id="408" r:id="rId44"/>
    <p:sldId id="352" r:id="rId45"/>
  </p:sldIdLst>
  <p:sldSz cx="9144000" cy="6858000" type="screen4x3"/>
  <p:notesSz cx="7023100" cy="93091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908" autoAdjust="0"/>
    <p:restoredTop sz="75286" autoAdjust="0"/>
  </p:normalViewPr>
  <p:slideViewPr>
    <p:cSldViewPr>
      <p:cViewPr>
        <p:scale>
          <a:sx n="40" d="100"/>
          <a:sy n="40" d="100"/>
        </p:scale>
        <p:origin x="-1522" y="-610"/>
      </p:cViewPr>
      <p:guideLst>
        <p:guide orient="horz" pos="2160"/>
        <p:guide pos="2880"/>
      </p:guideLst>
    </p:cSldViewPr>
  </p:slideViewPr>
  <p:notesTextViewPr>
    <p:cViewPr>
      <p:scale>
        <a:sx n="100" d="100"/>
        <a:sy n="100" d="100"/>
      </p:scale>
      <p:origin x="0" y="0"/>
    </p:cViewPr>
  </p:notesTextViewPr>
  <p:notesViewPr>
    <p:cSldViewPr>
      <p:cViewPr varScale="1">
        <p:scale>
          <a:sx n="64" d="100"/>
          <a:sy n="64" d="100"/>
        </p:scale>
        <p:origin x="-1608" y="-91"/>
      </p:cViewPr>
      <p:guideLst>
        <p:guide orient="horz" pos="2932"/>
        <p:guide pos="2212"/>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image" Target="../media/image10.wmf"/><Relationship Id="rId4" Type="http://schemas.openxmlformats.org/officeDocument/2006/relationships/image" Target="../media/image13.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4.wmf"/><Relationship Id="rId4" Type="http://schemas.openxmlformats.org/officeDocument/2006/relationships/image" Target="../media/image17.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22.wmf"/><Relationship Id="rId1" Type="http://schemas.openxmlformats.org/officeDocument/2006/relationships/image" Target="../media/image20.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image" Target="../media/image22.wmf"/><Relationship Id="rId1" Type="http://schemas.openxmlformats.org/officeDocument/2006/relationships/image" Target="../media/image2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8275" y="0"/>
            <a:ext cx="3043238" cy="465138"/>
          </a:xfrm>
          <a:prstGeom prst="rect">
            <a:avLst/>
          </a:prstGeom>
        </p:spPr>
        <p:txBody>
          <a:bodyPr vert="horz" lIns="91440" tIns="45720" rIns="91440" bIns="45720" rtlCol="0"/>
          <a:lstStyle>
            <a:lvl1pPr algn="r">
              <a:defRPr sz="1200"/>
            </a:lvl1pPr>
          </a:lstStyle>
          <a:p>
            <a:fld id="{5AB7E574-4BFE-41C6-8117-A2B78DD4442A}" type="datetimeFigureOut">
              <a:rPr lang="en-US" smtClean="0"/>
              <a:pPr/>
              <a:t>9/5/2012</a:t>
            </a:fld>
            <a:endParaRPr lang="en-US"/>
          </a:p>
        </p:txBody>
      </p:sp>
      <p:sp>
        <p:nvSpPr>
          <p:cNvPr id="4" name="Footer Placeholder 3"/>
          <p:cNvSpPr>
            <a:spLocks noGrp="1"/>
          </p:cNvSpPr>
          <p:nvPr>
            <p:ph type="ftr" sz="quarter" idx="2"/>
          </p:nvPr>
        </p:nvSpPr>
        <p:spPr>
          <a:xfrm>
            <a:off x="0" y="8842375"/>
            <a:ext cx="3043238"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8275" y="8842375"/>
            <a:ext cx="3043238" cy="465138"/>
          </a:xfrm>
          <a:prstGeom prst="rect">
            <a:avLst/>
          </a:prstGeom>
        </p:spPr>
        <p:txBody>
          <a:bodyPr vert="horz" lIns="91440" tIns="45720" rIns="91440" bIns="45720" rtlCol="0" anchor="b"/>
          <a:lstStyle>
            <a:lvl1pPr algn="r">
              <a:defRPr sz="1200"/>
            </a:lvl1pPr>
          </a:lstStyle>
          <a:p>
            <a:fld id="{F46C3425-7E1A-4060-8ADF-E67FD37F79D5}"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fontAlgn="auto">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fontAlgn="auto">
              <a:spcBef>
                <a:spcPts val="0"/>
              </a:spcBef>
              <a:spcAft>
                <a:spcPts val="0"/>
              </a:spcAft>
              <a:defRPr sz="1200" smtClean="0">
                <a:latin typeface="+mn-lt"/>
              </a:defRPr>
            </a:lvl1pPr>
          </a:lstStyle>
          <a:p>
            <a:pPr>
              <a:defRPr/>
            </a:pPr>
            <a:fld id="{58BFA55B-E6B8-4A52-8F7F-9113BA9A45DF}" type="datetimeFigureOut">
              <a:rPr lang="en-US"/>
              <a:pPr>
                <a:defRPr/>
              </a:pPr>
              <a:t>9/5/2012</a:t>
            </a:fld>
            <a:endParaRPr lang="en-US"/>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pPr lvl="0"/>
            <a:endParaRPr lang="en-US" noProof="0" smtClean="0"/>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fontAlgn="auto">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fontAlgn="auto">
              <a:spcBef>
                <a:spcPts val="0"/>
              </a:spcBef>
              <a:spcAft>
                <a:spcPts val="0"/>
              </a:spcAft>
              <a:defRPr sz="1200" smtClean="0">
                <a:latin typeface="+mn-lt"/>
              </a:defRPr>
            </a:lvl1pPr>
          </a:lstStyle>
          <a:p>
            <a:pPr>
              <a:defRPr/>
            </a:pPr>
            <a:fld id="{2A95D1F0-FEE0-4171-BBF6-AAD8D6D6DD91}"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p:spPr>
      </p:sp>
      <p:sp>
        <p:nvSpPr>
          <p:cNvPr id="61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buFont typeface="Arial" pitchFamily="34" charset="0"/>
              <a:buChar char="•"/>
            </a:pPr>
            <a:r>
              <a:rPr lang="en-US" dirty="0" smtClean="0"/>
              <a:t>Brooke</a:t>
            </a:r>
          </a:p>
        </p:txBody>
      </p:sp>
      <p:sp>
        <p:nvSpPr>
          <p:cNvPr id="61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26D3B7C-FCA6-4E6D-8A00-283C7B931CEF}" type="slidenum">
              <a:rPr lang="en-US">
                <a:latin typeface="Arial" charset="0"/>
              </a:rPr>
              <a:pPr fontAlgn="base">
                <a:spcBef>
                  <a:spcPct val="0"/>
                </a:spcBef>
                <a:spcAft>
                  <a:spcPct val="0"/>
                </a:spcAft>
              </a:pPr>
              <a:t>1</a:t>
            </a:fld>
            <a:endParaRPr lang="en-US">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James</a:t>
            </a:r>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James</a:t>
            </a:r>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Char char="•"/>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dirty="0" smtClean="0"/>
              <a:t>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46313" y="698500"/>
            <a:ext cx="2530475" cy="1898650"/>
          </a:xfrm>
        </p:spPr>
      </p:sp>
      <p:sp>
        <p:nvSpPr>
          <p:cNvPr id="3" name="Notes Placeholder 2"/>
          <p:cNvSpPr>
            <a:spLocks noGrp="1"/>
          </p:cNvSpPr>
          <p:nvPr>
            <p:ph type="body" idx="1"/>
          </p:nvPr>
        </p:nvSpPr>
        <p:spPr>
          <a:xfrm>
            <a:off x="702310" y="2825751"/>
            <a:ext cx="5618480" cy="5785168"/>
          </a:xfrm>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sz="1600" dirty="0" smtClean="0"/>
              <a:t>Brooke</a:t>
            </a:r>
          </a:p>
          <a:p>
            <a:pPr>
              <a:buFont typeface="Arial" pitchFamily="34" charset="0"/>
              <a:buChar char="•"/>
            </a:pPr>
            <a:endParaRPr lang="en-US" sz="1600" baseline="0" dirty="0" smtClean="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46313" y="698500"/>
            <a:ext cx="2530475" cy="1898650"/>
          </a:xfrm>
        </p:spPr>
      </p:sp>
      <p:sp>
        <p:nvSpPr>
          <p:cNvPr id="3" name="Notes Placeholder 2"/>
          <p:cNvSpPr>
            <a:spLocks noGrp="1"/>
          </p:cNvSpPr>
          <p:nvPr>
            <p:ph type="body" idx="1"/>
          </p:nvPr>
        </p:nvSpPr>
        <p:spPr>
          <a:xfrm>
            <a:off x="702310" y="2825751"/>
            <a:ext cx="5618480" cy="5785168"/>
          </a:xfrm>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sz="1600" dirty="0" smtClean="0"/>
              <a:t>Brooke</a:t>
            </a:r>
          </a:p>
          <a:p>
            <a:pPr>
              <a:buFont typeface="Arial" pitchFamily="34" charset="0"/>
              <a:buChar char="•"/>
            </a:pPr>
            <a:endParaRPr lang="en-US" sz="1600" baseline="0" dirty="0" smtClean="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46313" y="698500"/>
            <a:ext cx="2530475" cy="1898650"/>
          </a:xfrm>
        </p:spPr>
      </p:sp>
      <p:sp>
        <p:nvSpPr>
          <p:cNvPr id="3" name="Notes Placeholder 2"/>
          <p:cNvSpPr>
            <a:spLocks noGrp="1"/>
          </p:cNvSpPr>
          <p:nvPr>
            <p:ph type="body" idx="1"/>
          </p:nvPr>
        </p:nvSpPr>
        <p:spPr>
          <a:xfrm>
            <a:off x="702310" y="2825751"/>
            <a:ext cx="5618480" cy="5785168"/>
          </a:xfrm>
        </p:spPr>
        <p:txBody>
          <a:bodyPr>
            <a:normAutofit/>
          </a:bodyPr>
          <a:lstStyle/>
          <a:p>
            <a:pPr>
              <a:buFont typeface="Arial" pitchFamily="34" charset="0"/>
              <a:buChar char="•"/>
            </a:pPr>
            <a:endParaRPr lang="en-US" sz="1600" baseline="0" dirty="0" smtClean="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p:spPr>
      </p:sp>
      <p:sp>
        <p:nvSpPr>
          <p:cNvPr id="61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James &amp; Brooke</a:t>
            </a:r>
          </a:p>
        </p:txBody>
      </p:sp>
      <p:sp>
        <p:nvSpPr>
          <p:cNvPr id="61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26D3B7C-FCA6-4E6D-8A00-283C7B931CEF}" type="slidenum">
              <a:rPr lang="en-US">
                <a:latin typeface="Arial" charset="0"/>
              </a:rPr>
              <a:pPr fontAlgn="base">
                <a:spcBef>
                  <a:spcPct val="0"/>
                </a:spcBef>
                <a:spcAft>
                  <a:spcPct val="0"/>
                </a:spcAft>
              </a:pPr>
              <a:t>2</a:t>
            </a:fld>
            <a:endParaRPr lang="en-US">
              <a:latin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James</a:t>
            </a:r>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dirty="0" smtClean="0"/>
              <a:t>James- </a:t>
            </a:r>
            <a:r>
              <a:rPr lang="en-US" dirty="0" err="1" smtClean="0">
                <a:solidFill>
                  <a:schemeClr val="tx1"/>
                </a:solidFill>
              </a:rPr>
              <a:t>Anscombe’s</a:t>
            </a:r>
            <a:r>
              <a:rPr lang="en-US" dirty="0" smtClean="0">
                <a:solidFill>
                  <a:schemeClr val="tx1"/>
                </a:solidFill>
              </a:rPr>
              <a:t> quartet</a:t>
            </a:r>
            <a:endParaRPr lang="en-US" dirty="0" smtClean="0"/>
          </a:p>
          <a:p>
            <a:pPr>
              <a:buFont typeface="Arial" pitchFamily="34" charset="0"/>
              <a:buChar char="•"/>
            </a:pPr>
            <a:endParaRPr lang="en-US" sz="1200" kern="1200" baseline="0" dirty="0" smtClean="0">
              <a:solidFill>
                <a:schemeClr val="tx1"/>
              </a:solidFill>
              <a:latin typeface="+mn-lt"/>
              <a:ea typeface="+mn-ea"/>
              <a:cs typeface="+mn-cs"/>
            </a:endParaRPr>
          </a:p>
          <a:p>
            <a:pPr>
              <a:buFont typeface="Arial" pitchFamily="34" charset="0"/>
              <a:buChar char="•"/>
            </a:pPr>
            <a:endParaRPr lang="en-US" sz="1200"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dirty="0" smtClean="0"/>
              <a:t>James</a:t>
            </a:r>
          </a:p>
          <a:p>
            <a:pPr>
              <a:buFont typeface="Arial" pitchFamily="34" charset="0"/>
              <a:buChar char="•"/>
            </a:pPr>
            <a:endParaRPr lang="en-US" sz="1200" kern="1200" baseline="0" dirty="0" smtClean="0">
              <a:solidFill>
                <a:schemeClr val="tx1"/>
              </a:solidFill>
              <a:latin typeface="+mn-lt"/>
              <a:ea typeface="+mn-ea"/>
              <a:cs typeface="+mn-cs"/>
            </a:endParaRPr>
          </a:p>
          <a:p>
            <a:pPr>
              <a:buFont typeface="Arial" pitchFamily="34" charset="0"/>
              <a:buChar char="•"/>
            </a:pPr>
            <a:endParaRPr lang="en-US" sz="1200"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dirty="0" smtClean="0"/>
              <a:t>James</a:t>
            </a:r>
          </a:p>
          <a:p>
            <a:pPr>
              <a:buFont typeface="Arial" pitchFamily="34" charset="0"/>
              <a:buChar char="•"/>
            </a:pPr>
            <a:endParaRPr lang="en-US" sz="1200" kern="1200" baseline="0" dirty="0" smtClean="0">
              <a:solidFill>
                <a:schemeClr val="tx1"/>
              </a:solidFill>
              <a:latin typeface="+mn-lt"/>
              <a:ea typeface="+mn-ea"/>
              <a:cs typeface="+mn-cs"/>
            </a:endParaRPr>
          </a:p>
          <a:p>
            <a:pPr>
              <a:buFont typeface="Arial" pitchFamily="34" charset="0"/>
              <a:buChar char="•"/>
            </a:pPr>
            <a:endParaRPr lang="en-US" sz="1200"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dirty="0" smtClean="0"/>
              <a:t>James</a:t>
            </a:r>
          </a:p>
          <a:p>
            <a:pPr>
              <a:buFont typeface="Arial" pitchFamily="34" charset="0"/>
              <a:buChar char="•"/>
            </a:pPr>
            <a:endParaRPr lang="en-US" sz="1200" kern="1200" baseline="0" dirty="0" smtClean="0">
              <a:solidFill>
                <a:schemeClr val="tx1"/>
              </a:solidFill>
              <a:latin typeface="+mn-lt"/>
              <a:ea typeface="+mn-ea"/>
              <a:cs typeface="+mn-cs"/>
            </a:endParaRPr>
          </a:p>
          <a:p>
            <a:pPr>
              <a:buFont typeface="Arial" pitchFamily="34" charset="0"/>
              <a:buChar char="•"/>
            </a:pPr>
            <a:endParaRPr lang="en-US" sz="1200"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 – We are going to push out a </a:t>
            </a:r>
            <a:r>
              <a:rPr lang="en-US" dirty="0" err="1" smtClean="0"/>
              <a:t>webtour</a:t>
            </a:r>
            <a:r>
              <a:rPr lang="en-US" dirty="0" smtClean="0"/>
              <a:t> and you</a:t>
            </a:r>
            <a:r>
              <a:rPr lang="en-US" baseline="0" dirty="0" smtClean="0"/>
              <a:t> will have to follow along with me as we go through this applet. We are going to take you to www.ccsstoolbox.org. Please give me a smiley face when the site opens for you. From there we are going to  standards for mathematical content and key visualizations for Algebra I. </a:t>
            </a:r>
          </a:p>
          <a:p>
            <a:pPr>
              <a:buFont typeface="Arial" pitchFamily="34" charset="0"/>
              <a:buNone/>
            </a:pPr>
            <a:endParaRPr lang="en-US" baseline="0" dirty="0" smtClean="0"/>
          </a:p>
          <a:p>
            <a:pPr>
              <a:buFont typeface="Arial" pitchFamily="34" charset="0"/>
              <a:buNone/>
            </a:pPr>
            <a:r>
              <a:rPr lang="en-US" baseline="0" dirty="0" smtClean="0"/>
              <a:t>You will need to scroll down to be able to view the complete animation.</a:t>
            </a:r>
          </a:p>
          <a:p>
            <a:pPr>
              <a:buFont typeface="Arial" pitchFamily="34" charset="0"/>
              <a:buNone/>
            </a:pPr>
            <a:r>
              <a:rPr lang="en-US" baseline="0" dirty="0" smtClean="0"/>
              <a:t>1) If you click the blue right arrow in the animation you will see that a table has appeared showing height in in. and actual shoe size.</a:t>
            </a:r>
          </a:p>
          <a:p>
            <a:pPr>
              <a:buFont typeface="Arial" pitchFamily="34" charset="0"/>
              <a:buNone/>
            </a:pPr>
            <a:r>
              <a:rPr lang="en-US" baseline="0" dirty="0" smtClean="0"/>
              <a:t>2) By clicking the arrow again, you will see that the predicted shoe size for a boy with a height of 62 in. is calculated using the linear </a:t>
            </a:r>
            <a:r>
              <a:rPr lang="en-US" baseline="0" dirty="0" err="1" smtClean="0"/>
              <a:t>reqression</a:t>
            </a:r>
            <a:r>
              <a:rPr lang="en-US" baseline="0" dirty="0" smtClean="0"/>
              <a:t> line.</a:t>
            </a:r>
          </a:p>
          <a:p>
            <a:pPr>
              <a:buFont typeface="Arial" pitchFamily="34" charset="0"/>
              <a:buNone/>
            </a:pPr>
            <a:r>
              <a:rPr lang="en-US" baseline="0" dirty="0" smtClean="0"/>
              <a:t>3) Clicking the right button again the residual is calculated for that point. On your own, compute the predicted shoe size and the residual for the boy that is 74 inches tall. After you have these calculated, click the check button.</a:t>
            </a:r>
          </a:p>
          <a:p>
            <a:pPr>
              <a:buFont typeface="Arial" pitchFamily="34" charset="0"/>
              <a:buNone/>
            </a:pPr>
            <a:r>
              <a:rPr lang="en-US" baseline="0" dirty="0" smtClean="0"/>
              <a:t>4) By clicking the blue arrow again you will be asked to finish filling in the chart on your own. (Answers (predicted, residual) are 10.7, -1.7; 9.6, 1.4; 4.1, -.1; 6.1, .9) After you have entered the values you may check your answers.</a:t>
            </a:r>
          </a:p>
          <a:p>
            <a:pPr>
              <a:buFont typeface="Arial" pitchFamily="34" charset="0"/>
              <a:buNone/>
            </a:pPr>
            <a:r>
              <a:rPr lang="en-US" baseline="0" dirty="0" smtClean="0"/>
              <a:t>5) To move on, click on the right arrow again, we are now going to graph the residuals. To graph them you will use the height as your independent variable and the residual as your dependent.</a:t>
            </a:r>
          </a:p>
          <a:p>
            <a:pPr>
              <a:buFont typeface="Arial" pitchFamily="34" charset="0"/>
              <a:buNone/>
            </a:pPr>
            <a:r>
              <a:rPr lang="en-US" baseline="0" smtClean="0"/>
              <a:t>6) Clicking </a:t>
            </a:r>
            <a:r>
              <a:rPr lang="en-US" baseline="0" dirty="0" smtClean="0"/>
              <a:t>the right arrow again you finish the animation.</a:t>
            </a:r>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James</a:t>
            </a:r>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Brooke</a:t>
            </a:r>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sz="1600" dirty="0" smtClean="0"/>
              <a:t>Brooke</a:t>
            </a:r>
            <a:endParaRPr lang="en-US" sz="1600" baseline="0" dirty="0" smtClean="0"/>
          </a:p>
          <a:p>
            <a:pPr lvl="0" algn="l">
              <a:buFont typeface="Arial" pitchFamily="34" charset="0"/>
              <a:buNone/>
            </a:pPr>
            <a:endParaRPr lang="en-US" sz="1600" dirty="0" smtClean="0"/>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Brooke</a:t>
            </a:r>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James</a:t>
            </a:r>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42</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43</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sz="1600" dirty="0" smtClean="0"/>
              <a:t>James &amp; 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Brooke</a:t>
            </a:r>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Brooke</a:t>
            </a:r>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sz="1600" dirty="0" smtClean="0"/>
              <a:t>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Char char="•"/>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2D455722-A9B4-4540-80DC-D13700BA2660}" type="datetimeFigureOut">
              <a:rPr lang="en-US"/>
              <a:pPr>
                <a:defRPr/>
              </a:pPr>
              <a:t>9/5/2012</a:t>
            </a:fld>
            <a:endParaRPr lang="en-US"/>
          </a:p>
        </p:txBody>
      </p:sp>
      <p:sp>
        <p:nvSpPr>
          <p:cNvPr id="5" name="Slide Number Placeholder 5"/>
          <p:cNvSpPr>
            <a:spLocks noGrp="1"/>
          </p:cNvSpPr>
          <p:nvPr>
            <p:ph type="sldNum" sz="quarter" idx="11"/>
          </p:nvPr>
        </p:nvSpPr>
        <p:spPr/>
        <p:txBody>
          <a:bodyPr/>
          <a:lstStyle>
            <a:lvl1pPr>
              <a:defRPr/>
            </a:lvl1pPr>
          </a:lstStyle>
          <a:p>
            <a:pPr>
              <a:defRPr/>
            </a:pPr>
            <a:fld id="{7D3F07CB-545B-4FAC-B891-1A08A2F46C3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03816B7-0D84-4394-A043-0DCB5CE3AA5C}" type="datetimeFigureOut">
              <a:rPr lang="en-US"/>
              <a:pPr>
                <a:defRPr/>
              </a:pPr>
              <a:t>9/5/2012</a:t>
            </a:fld>
            <a:endParaRPr lang="en-US"/>
          </a:p>
        </p:txBody>
      </p:sp>
      <p:sp>
        <p:nvSpPr>
          <p:cNvPr id="5" name="Slide Number Placeholder 5"/>
          <p:cNvSpPr>
            <a:spLocks noGrp="1"/>
          </p:cNvSpPr>
          <p:nvPr>
            <p:ph type="sldNum" sz="quarter" idx="11"/>
          </p:nvPr>
        </p:nvSpPr>
        <p:spPr/>
        <p:txBody>
          <a:bodyPr/>
          <a:lstStyle>
            <a:lvl1pPr>
              <a:defRPr/>
            </a:lvl1pPr>
          </a:lstStyle>
          <a:p>
            <a:pPr>
              <a:defRPr/>
            </a:pPr>
            <a:fld id="{CD807065-8CE4-4038-BC35-61F26DB01A1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0D012BF-B209-4445-A89E-7FB2872DF2C2}" type="datetimeFigureOut">
              <a:rPr lang="en-US"/>
              <a:pPr>
                <a:defRPr/>
              </a:pPr>
              <a:t>9/5/2012</a:t>
            </a:fld>
            <a:endParaRPr lang="en-US"/>
          </a:p>
        </p:txBody>
      </p:sp>
      <p:sp>
        <p:nvSpPr>
          <p:cNvPr id="5" name="Slide Number Placeholder 5"/>
          <p:cNvSpPr>
            <a:spLocks noGrp="1"/>
          </p:cNvSpPr>
          <p:nvPr>
            <p:ph type="sldNum" sz="quarter" idx="11"/>
          </p:nvPr>
        </p:nvSpPr>
        <p:spPr/>
        <p:txBody>
          <a:bodyPr/>
          <a:lstStyle>
            <a:lvl1pPr>
              <a:defRPr/>
            </a:lvl1pPr>
          </a:lstStyle>
          <a:p>
            <a:pPr>
              <a:defRPr/>
            </a:pPr>
            <a:fld id="{06CBF901-778F-42D2-96F1-EE232143EF7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0DEA37E-02F4-436F-B890-43226EA9BC48}" type="datetimeFigureOut">
              <a:rPr lang="en-US"/>
              <a:pPr>
                <a:defRPr/>
              </a:pPr>
              <a:t>9/5/2012</a:t>
            </a:fld>
            <a:endParaRPr lang="en-US"/>
          </a:p>
        </p:txBody>
      </p:sp>
      <p:sp>
        <p:nvSpPr>
          <p:cNvPr id="5" name="Slide Number Placeholder 5"/>
          <p:cNvSpPr>
            <a:spLocks noGrp="1"/>
          </p:cNvSpPr>
          <p:nvPr>
            <p:ph type="sldNum" sz="quarter" idx="11"/>
          </p:nvPr>
        </p:nvSpPr>
        <p:spPr/>
        <p:txBody>
          <a:bodyPr/>
          <a:lstStyle>
            <a:lvl1pPr>
              <a:defRPr/>
            </a:lvl1pPr>
          </a:lstStyle>
          <a:p>
            <a:pPr>
              <a:defRPr/>
            </a:pPr>
            <a:fld id="{6D1DF973-4913-44A9-9C34-A61CF21E5BF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F9B13896-3AA0-4CBF-85BE-631E084B481C}" type="datetimeFigureOut">
              <a:rPr lang="en-US"/>
              <a:pPr>
                <a:defRPr/>
              </a:pPr>
              <a:t>9/5/2012</a:t>
            </a:fld>
            <a:endParaRPr lang="en-US"/>
          </a:p>
        </p:txBody>
      </p:sp>
      <p:sp>
        <p:nvSpPr>
          <p:cNvPr id="5" name="Slide Number Placeholder 5"/>
          <p:cNvSpPr>
            <a:spLocks noGrp="1"/>
          </p:cNvSpPr>
          <p:nvPr>
            <p:ph type="sldNum" sz="quarter" idx="11"/>
          </p:nvPr>
        </p:nvSpPr>
        <p:spPr/>
        <p:txBody>
          <a:bodyPr/>
          <a:lstStyle>
            <a:lvl1pPr>
              <a:defRPr/>
            </a:lvl1pPr>
          </a:lstStyle>
          <a:p>
            <a:pPr>
              <a:defRPr/>
            </a:pPr>
            <a:fld id="{BFD4266F-16A2-4AC8-BB72-898D524891F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8C89684E-17FA-4239-9274-27CFEAB3FE03}" type="datetimeFigureOut">
              <a:rPr lang="en-US"/>
              <a:pPr>
                <a:defRPr/>
              </a:pPr>
              <a:t>9/5/2012</a:t>
            </a:fld>
            <a:endParaRPr lang="en-US"/>
          </a:p>
        </p:txBody>
      </p:sp>
      <p:sp>
        <p:nvSpPr>
          <p:cNvPr id="6" name="Slide Number Placeholder 5"/>
          <p:cNvSpPr>
            <a:spLocks noGrp="1"/>
          </p:cNvSpPr>
          <p:nvPr>
            <p:ph type="sldNum" sz="quarter" idx="11"/>
          </p:nvPr>
        </p:nvSpPr>
        <p:spPr/>
        <p:txBody>
          <a:bodyPr/>
          <a:lstStyle>
            <a:lvl1pPr>
              <a:defRPr/>
            </a:lvl1pPr>
          </a:lstStyle>
          <a:p>
            <a:pPr>
              <a:defRPr/>
            </a:pPr>
            <a:fld id="{C3D409FD-1D34-4EA1-B4AC-9E903D4A81B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8C10DB1-01DA-48AB-9F99-ED40CAF55822}" type="datetimeFigureOut">
              <a:rPr lang="en-US"/>
              <a:pPr>
                <a:defRPr/>
              </a:pPr>
              <a:t>9/5/2012</a:t>
            </a:fld>
            <a:endParaRPr lang="en-US"/>
          </a:p>
        </p:txBody>
      </p:sp>
      <p:sp>
        <p:nvSpPr>
          <p:cNvPr id="8" name="Slide Number Placeholder 5"/>
          <p:cNvSpPr>
            <a:spLocks noGrp="1"/>
          </p:cNvSpPr>
          <p:nvPr>
            <p:ph type="sldNum" sz="quarter" idx="11"/>
          </p:nvPr>
        </p:nvSpPr>
        <p:spPr/>
        <p:txBody>
          <a:bodyPr/>
          <a:lstStyle>
            <a:lvl1pPr>
              <a:defRPr/>
            </a:lvl1pPr>
          </a:lstStyle>
          <a:p>
            <a:pPr>
              <a:defRPr/>
            </a:pPr>
            <a:fld id="{541A8B44-C7F6-48F5-9D01-AE3DE2A37F5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3B18A3CD-D1C9-4338-ABAD-0400F9611BF0}" type="datetimeFigureOut">
              <a:rPr lang="en-US"/>
              <a:pPr>
                <a:defRPr/>
              </a:pPr>
              <a:t>9/5/2012</a:t>
            </a:fld>
            <a:endParaRPr lang="en-US"/>
          </a:p>
        </p:txBody>
      </p:sp>
      <p:sp>
        <p:nvSpPr>
          <p:cNvPr id="4" name="Slide Number Placeholder 5"/>
          <p:cNvSpPr>
            <a:spLocks noGrp="1"/>
          </p:cNvSpPr>
          <p:nvPr>
            <p:ph type="sldNum" sz="quarter" idx="11"/>
          </p:nvPr>
        </p:nvSpPr>
        <p:spPr/>
        <p:txBody>
          <a:bodyPr/>
          <a:lstStyle>
            <a:lvl1pPr>
              <a:defRPr/>
            </a:lvl1pPr>
          </a:lstStyle>
          <a:p>
            <a:pPr>
              <a:defRPr/>
            </a:pPr>
            <a:fld id="{F3BA01B3-E892-48D1-AF7E-F96D70C8AE09}"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9BEC5DE-46E0-4CDD-A166-C18890698598}" type="datetimeFigureOut">
              <a:rPr lang="en-US"/>
              <a:pPr>
                <a:defRPr/>
              </a:pPr>
              <a:t>9/5/2012</a:t>
            </a:fld>
            <a:endParaRPr lang="en-US"/>
          </a:p>
        </p:txBody>
      </p:sp>
      <p:sp>
        <p:nvSpPr>
          <p:cNvPr id="3" name="Slide Number Placeholder 5"/>
          <p:cNvSpPr>
            <a:spLocks noGrp="1"/>
          </p:cNvSpPr>
          <p:nvPr>
            <p:ph type="sldNum" sz="quarter" idx="11"/>
          </p:nvPr>
        </p:nvSpPr>
        <p:spPr/>
        <p:txBody>
          <a:bodyPr/>
          <a:lstStyle>
            <a:lvl1pPr>
              <a:defRPr/>
            </a:lvl1pPr>
          </a:lstStyle>
          <a:p>
            <a:pPr>
              <a:defRPr/>
            </a:pPr>
            <a:fld id="{5BB03018-FBDC-4249-B70B-B943AF8D955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6EC98BA-D25F-4645-A181-4814D9AEB050}" type="datetimeFigureOut">
              <a:rPr lang="en-US"/>
              <a:pPr>
                <a:defRPr/>
              </a:pPr>
              <a:t>9/5/2012</a:t>
            </a:fld>
            <a:endParaRPr lang="en-US"/>
          </a:p>
        </p:txBody>
      </p:sp>
      <p:sp>
        <p:nvSpPr>
          <p:cNvPr id="6" name="Slide Number Placeholder 5"/>
          <p:cNvSpPr>
            <a:spLocks noGrp="1"/>
          </p:cNvSpPr>
          <p:nvPr>
            <p:ph type="sldNum" sz="quarter" idx="11"/>
          </p:nvPr>
        </p:nvSpPr>
        <p:spPr/>
        <p:txBody>
          <a:bodyPr/>
          <a:lstStyle>
            <a:lvl1pPr>
              <a:defRPr/>
            </a:lvl1pPr>
          </a:lstStyle>
          <a:p>
            <a:pPr>
              <a:defRPr/>
            </a:pPr>
            <a:fld id="{3F866AFF-E9D9-443A-923A-85F266772606}"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3C8E991-BE1E-4D08-BF69-14E62227E662}" type="datetimeFigureOut">
              <a:rPr lang="en-US"/>
              <a:pPr>
                <a:defRPr/>
              </a:pPr>
              <a:t>9/5/2012</a:t>
            </a:fld>
            <a:endParaRPr lang="en-US"/>
          </a:p>
        </p:txBody>
      </p:sp>
      <p:sp>
        <p:nvSpPr>
          <p:cNvPr id="6" name="Slide Number Placeholder 5"/>
          <p:cNvSpPr>
            <a:spLocks noGrp="1"/>
          </p:cNvSpPr>
          <p:nvPr>
            <p:ph type="sldNum" sz="quarter" idx="11"/>
          </p:nvPr>
        </p:nvSpPr>
        <p:spPr/>
        <p:txBody>
          <a:bodyPr/>
          <a:lstStyle>
            <a:lvl1pPr>
              <a:defRPr/>
            </a:lvl1pPr>
          </a:lstStyle>
          <a:p>
            <a:pPr>
              <a:defRPr/>
            </a:pPr>
            <a:fld id="{D2010406-228F-4845-A5BA-BC6CB642788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6" descr="GaDOE_PPT_bg_charcoal.jpg"/>
          <p:cNvPicPr>
            <a:picLocks noChangeAspect="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1027"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6934200" y="6356350"/>
            <a:ext cx="10668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solidFill>
                <a:latin typeface="+mn-lt"/>
              </a:defRPr>
            </a:lvl1pPr>
          </a:lstStyle>
          <a:p>
            <a:pPr>
              <a:defRPr/>
            </a:pPr>
            <a:fld id="{C9C4ACAD-39EC-4D44-8A87-53D2DB3E8137}" type="datetimeFigureOut">
              <a:rPr lang="en-US"/>
              <a:pPr>
                <a:defRPr/>
              </a:pPr>
              <a:t>9/5/2012</a:t>
            </a:fld>
            <a:endParaRPr lang="en-US"/>
          </a:p>
        </p:txBody>
      </p:sp>
      <p:sp>
        <p:nvSpPr>
          <p:cNvPr id="6" name="Slide Number Placeholder 5"/>
          <p:cNvSpPr>
            <a:spLocks noGrp="1"/>
          </p:cNvSpPr>
          <p:nvPr>
            <p:ph type="sldNum" sz="quarter" idx="4"/>
          </p:nvPr>
        </p:nvSpPr>
        <p:spPr>
          <a:xfrm>
            <a:off x="8077200" y="6356350"/>
            <a:ext cx="609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solidFill>
                <a:latin typeface="+mn-lt"/>
              </a:defRPr>
            </a:lvl1pPr>
          </a:lstStyle>
          <a:p>
            <a:pPr>
              <a:defRPr/>
            </a:pPr>
            <a:fld id="{177AB964-1A21-4543-97AC-CDD79CDC975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fontAlgn="base">
        <a:spcBef>
          <a:spcPct val="0"/>
        </a:spcBef>
        <a:spcAft>
          <a:spcPct val="0"/>
        </a:spcAft>
        <a:defRPr sz="4400" b="1" kern="1200">
          <a:solidFill>
            <a:schemeClr val="tx1"/>
          </a:solidFill>
          <a:latin typeface="+mj-lt"/>
          <a:ea typeface="+mj-ea"/>
          <a:cs typeface="+mj-cs"/>
        </a:defRPr>
      </a:lvl1pPr>
      <a:lvl2pPr algn="ctr" rtl="0" fontAlgn="base">
        <a:spcBef>
          <a:spcPct val="0"/>
        </a:spcBef>
        <a:spcAft>
          <a:spcPct val="0"/>
        </a:spcAft>
        <a:defRPr sz="4400" b="1">
          <a:solidFill>
            <a:schemeClr val="tx1"/>
          </a:solidFill>
          <a:latin typeface="Calibri" pitchFamily="34" charset="0"/>
        </a:defRPr>
      </a:lvl2pPr>
      <a:lvl3pPr algn="ctr" rtl="0" fontAlgn="base">
        <a:spcBef>
          <a:spcPct val="0"/>
        </a:spcBef>
        <a:spcAft>
          <a:spcPct val="0"/>
        </a:spcAft>
        <a:defRPr sz="4400" b="1">
          <a:solidFill>
            <a:schemeClr val="tx1"/>
          </a:solidFill>
          <a:latin typeface="Calibri" pitchFamily="34" charset="0"/>
        </a:defRPr>
      </a:lvl3pPr>
      <a:lvl4pPr algn="ctr" rtl="0" fontAlgn="base">
        <a:spcBef>
          <a:spcPct val="0"/>
        </a:spcBef>
        <a:spcAft>
          <a:spcPct val="0"/>
        </a:spcAft>
        <a:defRPr sz="4400" b="1">
          <a:solidFill>
            <a:schemeClr val="tx1"/>
          </a:solidFill>
          <a:latin typeface="Calibri" pitchFamily="34" charset="0"/>
        </a:defRPr>
      </a:lvl4pPr>
      <a:lvl5pPr algn="ctr" rtl="0" fontAlgn="base">
        <a:spcBef>
          <a:spcPct val="0"/>
        </a:spcBef>
        <a:spcAft>
          <a:spcPct val="0"/>
        </a:spcAft>
        <a:defRPr sz="4400" b="1">
          <a:solidFill>
            <a:schemeClr val="tx1"/>
          </a:solidFill>
          <a:latin typeface="Calibri" pitchFamily="34" charset="0"/>
        </a:defRPr>
      </a:lvl5pPr>
      <a:lvl6pPr marL="457200" algn="ctr" rtl="0" eaLnBrk="1" fontAlgn="base" hangingPunct="1">
        <a:spcBef>
          <a:spcPct val="0"/>
        </a:spcBef>
        <a:spcAft>
          <a:spcPct val="0"/>
        </a:spcAft>
        <a:defRPr sz="4400" b="1">
          <a:solidFill>
            <a:schemeClr val="tx1"/>
          </a:solidFill>
          <a:latin typeface="Calibri" pitchFamily="34" charset="0"/>
        </a:defRPr>
      </a:lvl6pPr>
      <a:lvl7pPr marL="914400" algn="ctr" rtl="0" eaLnBrk="1" fontAlgn="base" hangingPunct="1">
        <a:spcBef>
          <a:spcPct val="0"/>
        </a:spcBef>
        <a:spcAft>
          <a:spcPct val="0"/>
        </a:spcAft>
        <a:defRPr sz="4400" b="1">
          <a:solidFill>
            <a:schemeClr val="tx1"/>
          </a:solidFill>
          <a:latin typeface="Calibri" pitchFamily="34" charset="0"/>
        </a:defRPr>
      </a:lvl7pPr>
      <a:lvl8pPr marL="1371600" algn="ctr" rtl="0" eaLnBrk="1" fontAlgn="base" hangingPunct="1">
        <a:spcBef>
          <a:spcPct val="0"/>
        </a:spcBef>
        <a:spcAft>
          <a:spcPct val="0"/>
        </a:spcAft>
        <a:defRPr sz="4400" b="1">
          <a:solidFill>
            <a:schemeClr val="tx1"/>
          </a:solidFill>
          <a:latin typeface="Calibri" pitchFamily="34" charset="0"/>
        </a:defRPr>
      </a:lvl8pPr>
      <a:lvl9pPr marL="1828800" algn="ctr" rtl="0" eaLnBrk="1" fontAlgn="base" hangingPunct="1">
        <a:spcBef>
          <a:spcPct val="0"/>
        </a:spcBef>
        <a:spcAft>
          <a:spcPct val="0"/>
        </a:spcAft>
        <a:defRPr sz="4400" b="1">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hyperlink" Target="http://www.youtube.com/watch?v=CHoXRvGTtAQ" TargetMode="External"/><Relationship Id="rId4" Type="http://schemas.openxmlformats.org/officeDocument/2006/relationships/hyperlink" Target="http://blogs.edweek.org/edweek/edtechresearcher/2012/08/what_if_khan_academy_was_made_in_japan_mtt2k_grand_prize.html?utm_source=twitterfeed&amp;utm_medium=twitter"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jpratt@doe.k12.ga.us"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hyperlink" Target="mailto:bkline@doe.k12.ga.us"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notesSlide" Target="../notesSlides/notesSlide25.xml"/><Relationship Id="rId7" Type="http://schemas.openxmlformats.org/officeDocument/2006/relationships/oleObject" Target="../embeddings/oleObject3.bin"/><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oleObject" Target="../embeddings/oleObject1.bin"/><Relationship Id="rId4" Type="http://schemas.openxmlformats.org/officeDocument/2006/relationships/image" Target="../media/image2.jpeg"/></Relationships>
</file>

<file path=ppt/slides/_rels/slide26.xml.rels><?xml version="1.0" encoding="UTF-8" standalone="yes"?>
<Relationships xmlns="http://schemas.openxmlformats.org/package/2006/relationships"><Relationship Id="rId8" Type="http://schemas.openxmlformats.org/officeDocument/2006/relationships/oleObject" Target="../embeddings/oleObject8.bin"/><Relationship Id="rId3" Type="http://schemas.openxmlformats.org/officeDocument/2006/relationships/notesSlide" Target="../notesSlides/notesSlide26.xml"/><Relationship Id="rId7" Type="http://schemas.openxmlformats.org/officeDocument/2006/relationships/oleObject" Target="../embeddings/oleObject7.bin"/><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oleObject" Target="../embeddings/oleObject6.bin"/><Relationship Id="rId5" Type="http://schemas.openxmlformats.org/officeDocument/2006/relationships/oleObject" Target="../embeddings/oleObject5.bin"/><Relationship Id="rId4" Type="http://schemas.openxmlformats.org/officeDocument/2006/relationships/image" Target="../media/image2.jpeg"/></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9.xml"/><Relationship Id="rId1" Type="http://schemas.openxmlformats.org/officeDocument/2006/relationships/slideLayout" Target="../slideLayouts/slideLayout1.xml"/><Relationship Id="rId4" Type="http://schemas.openxmlformats.org/officeDocument/2006/relationships/image" Target="../media/image19.emf"/></Relationships>
</file>

<file path=ppt/slides/_rels/slide3.xml.rels><?xml version="1.0" encoding="UTF-8" standalone="yes"?>
<Relationships xmlns="http://schemas.openxmlformats.org/package/2006/relationships"><Relationship Id="rId3" Type="http://schemas.openxmlformats.org/officeDocument/2006/relationships/hyperlink" Target="http://ccgpsmathematics9-8.wikispaces.com/"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image" Target="../media/image21.png"/><Relationship Id="rId5" Type="http://schemas.openxmlformats.org/officeDocument/2006/relationships/oleObject" Target="../embeddings/oleObject9.bin"/><Relationship Id="rId4" Type="http://schemas.openxmlformats.org/officeDocument/2006/relationships/image" Target="../media/image2.jpe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7" Type="http://schemas.openxmlformats.org/officeDocument/2006/relationships/oleObject" Target="../embeddings/oleObject11.bin"/><Relationship Id="rId2" Type="http://schemas.openxmlformats.org/officeDocument/2006/relationships/slideLayout" Target="../slideLayouts/slideLayout1.xml"/><Relationship Id="rId1" Type="http://schemas.openxmlformats.org/officeDocument/2006/relationships/vmlDrawing" Target="../drawings/vmlDrawing4.vml"/><Relationship Id="rId6" Type="http://schemas.openxmlformats.org/officeDocument/2006/relationships/oleObject" Target="../embeddings/oleObject10.bin"/><Relationship Id="rId5" Type="http://schemas.openxmlformats.org/officeDocument/2006/relationships/image" Target="../media/image2.jpeg"/><Relationship Id="rId4" Type="http://schemas.openxmlformats.org/officeDocument/2006/relationships/image" Target="../media/image23.png"/></Relationships>
</file>

<file path=ppt/slides/_rels/slide32.xml.rels><?xml version="1.0" encoding="UTF-8" standalone="yes"?>
<Relationships xmlns="http://schemas.openxmlformats.org/package/2006/relationships"><Relationship Id="rId8" Type="http://schemas.openxmlformats.org/officeDocument/2006/relationships/oleObject" Target="../embeddings/oleObject14.bin"/><Relationship Id="rId3" Type="http://schemas.openxmlformats.org/officeDocument/2006/relationships/notesSlide" Target="../notesSlides/notesSlide32.xml"/><Relationship Id="rId7" Type="http://schemas.openxmlformats.org/officeDocument/2006/relationships/oleObject" Target="../embeddings/oleObject13.bin"/><Relationship Id="rId2" Type="http://schemas.openxmlformats.org/officeDocument/2006/relationships/slideLayout" Target="../slideLayouts/slideLayout1.xml"/><Relationship Id="rId1" Type="http://schemas.openxmlformats.org/officeDocument/2006/relationships/vmlDrawing" Target="../drawings/vmlDrawing5.vml"/><Relationship Id="rId6" Type="http://schemas.openxmlformats.org/officeDocument/2006/relationships/oleObject" Target="../embeddings/oleObject12.bin"/><Relationship Id="rId5" Type="http://schemas.openxmlformats.org/officeDocument/2006/relationships/image" Target="../media/image2.jpeg"/><Relationship Id="rId4" Type="http://schemas.openxmlformats.org/officeDocument/2006/relationships/image" Target="../media/image25.png"/></Relationships>
</file>

<file path=ppt/slides/_rels/slide3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3.xml"/><Relationship Id="rId1" Type="http://schemas.openxmlformats.org/officeDocument/2006/relationships/slideLayout" Target="../slideLayouts/slideLayout1.xml"/><Relationship Id="rId4" Type="http://schemas.openxmlformats.org/officeDocument/2006/relationships/image" Target="../media/image26.jpeg"/></Relationships>
</file>

<file path=ppt/slides/_rels/slide34.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hyperlink" Target="http://map.mathshell.org/materials/tests.php" TargetMode="External"/><Relationship Id="rId7" Type="http://schemas.openxmlformats.org/officeDocument/2006/relationships/hyperlink" Target="http://www.gadoe.org/Curriculum-Instruction-and-Assessment/Assessment/Pages/OAS.aspx" TargetMode="External"/><Relationship Id="rId2" Type="http://schemas.openxmlformats.org/officeDocument/2006/relationships/notesSlide" Target="../notesSlides/notesSlide34.xml"/><Relationship Id="rId1" Type="http://schemas.openxmlformats.org/officeDocument/2006/relationships/slideLayout" Target="../slideLayouts/slideLayout1.xml"/><Relationship Id="rId6" Type="http://schemas.openxmlformats.org/officeDocument/2006/relationships/hyperlink" Target="http://www.parcconline.org/" TargetMode="External"/><Relationship Id="rId5" Type="http://schemas.openxmlformats.org/officeDocument/2006/relationships/hyperlink" Target="http://www.ccsstoolbox.org/" TargetMode="External"/><Relationship Id="rId4" Type="http://schemas.openxmlformats.org/officeDocument/2006/relationships/hyperlink" Target="http://illustrativemathematics.org/"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5.xml"/><Relationship Id="rId1" Type="http://schemas.openxmlformats.org/officeDocument/2006/relationships/slideLayout" Target="../slideLayouts/slideLayout1.xml"/><Relationship Id="rId4" Type="http://schemas.openxmlformats.org/officeDocument/2006/relationships/image" Target="../media/image27.png"/></Relationships>
</file>

<file path=ppt/slides/_rels/slide36.xml.rels><?xml version="1.0" encoding="UTF-8" standalone="yes"?>
<Relationships xmlns="http://schemas.openxmlformats.org/package/2006/relationships"><Relationship Id="rId3" Type="http://schemas.openxmlformats.org/officeDocument/2006/relationships/hyperlink" Target="http://ccgpsmathematics9-10.wikispaces.com/" TargetMode="External"/><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39.xml.rels><?xml version="1.0" encoding="UTF-8" standalone="yes"?>
<Relationships xmlns="http://schemas.openxmlformats.org/package/2006/relationships"><Relationship Id="rId8" Type="http://schemas.openxmlformats.org/officeDocument/2006/relationships/hyperlink" Target="http://commoncoretools.me/" TargetMode="External"/><Relationship Id="rId3" Type="http://schemas.openxmlformats.org/officeDocument/2006/relationships/hyperlink" Target="https://www.georgiastandards.org/Common-Core/Pages/Math.aspx" TargetMode="External"/><Relationship Id="rId7" Type="http://schemas.openxmlformats.org/officeDocument/2006/relationships/hyperlink" Target="http://www.corestandards.org/" TargetMode="External"/><Relationship Id="rId2" Type="http://schemas.openxmlformats.org/officeDocument/2006/relationships/notesSlide" Target="../notesSlides/notesSlide39.xml"/><Relationship Id="rId1" Type="http://schemas.openxmlformats.org/officeDocument/2006/relationships/slideLayout" Target="../slideLayouts/slideLayout1.xml"/><Relationship Id="rId6" Type="http://schemas.openxmlformats.org/officeDocument/2006/relationships/hyperlink" Target="http://www.ccsstoolbox.com/" TargetMode="External"/><Relationship Id="rId11" Type="http://schemas.openxmlformats.org/officeDocument/2006/relationships/image" Target="../media/image2.jpeg"/><Relationship Id="rId5" Type="http://schemas.openxmlformats.org/officeDocument/2006/relationships/hyperlink" Target="http://www.illustrativemathematics.org/" TargetMode="External"/><Relationship Id="rId10" Type="http://schemas.openxmlformats.org/officeDocument/2006/relationships/hyperlink" Target="http://www.ugr.es/local/batanero/ARTICULOS/errors.PDF" TargetMode="External"/><Relationship Id="rId4" Type="http://schemas.openxmlformats.org/officeDocument/2006/relationships/hyperlink" Target="http://secc.sedl.org/common_core_videos/" TargetMode="External"/><Relationship Id="rId9" Type="http://schemas.openxmlformats.org/officeDocument/2006/relationships/hyperlink" Target="http://www.amstat.org/education/gaise/"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8" Type="http://schemas.openxmlformats.org/officeDocument/2006/relationships/hyperlink" Target="http://www.ccsstoolbox.org/" TargetMode="External"/><Relationship Id="rId13" Type="http://schemas.openxmlformats.org/officeDocument/2006/relationships/image" Target="../media/image2.jpeg"/><Relationship Id="rId3" Type="http://schemas.openxmlformats.org/officeDocument/2006/relationships/hyperlink" Target="http://www.insidemathematics.org/" TargetMode="External"/><Relationship Id="rId7" Type="http://schemas.openxmlformats.org/officeDocument/2006/relationships/hyperlink" Target="http://www.map.mathshell.org.uk/materials/index.php" TargetMode="External"/><Relationship Id="rId12" Type="http://schemas.openxmlformats.org/officeDocument/2006/relationships/hyperlink" Target="http://blog.recursiveprocess.com/tag/wcydwt/" TargetMode="External"/><Relationship Id="rId2" Type="http://schemas.openxmlformats.org/officeDocument/2006/relationships/notesSlide" Target="../notesSlides/notesSlide40.xml"/><Relationship Id="rId1" Type="http://schemas.openxmlformats.org/officeDocument/2006/relationships/slideLayout" Target="../slideLayouts/slideLayout1.xml"/><Relationship Id="rId6" Type="http://schemas.openxmlformats.org/officeDocument/2006/relationships/hyperlink" Target="http://www.teachingchannel.org/" TargetMode="External"/><Relationship Id="rId11" Type="http://schemas.openxmlformats.org/officeDocument/2006/relationships/hyperlink" Target="http://mrpiccmath.weebly.com/3-acts.html" TargetMode="External"/><Relationship Id="rId5" Type="http://schemas.openxmlformats.org/officeDocument/2006/relationships/hyperlink" Target="http://www.edutopia.org/" TargetMode="External"/><Relationship Id="rId10" Type="http://schemas.openxmlformats.org/officeDocument/2006/relationships/hyperlink" Target="http://blog.mrmeyer.com/" TargetMode="External"/><Relationship Id="rId4" Type="http://schemas.openxmlformats.org/officeDocument/2006/relationships/hyperlink" Target="http://www.learner.org/index.html" TargetMode="External"/><Relationship Id="rId9" Type="http://schemas.openxmlformats.org/officeDocument/2006/relationships/hyperlink" Target="http://www.parcconline.org/" TargetMode="External"/></Relationships>
</file>

<file path=ppt/slides/_rels/slide41.xml.rels><?xml version="1.0" encoding="UTF-8" standalone="yes"?>
<Relationships xmlns="http://schemas.openxmlformats.org/package/2006/relationships"><Relationship Id="rId3" Type="http://schemas.openxmlformats.org/officeDocument/2006/relationships/hyperlink" Target="http://www.ccsstoolbox.com/" TargetMode="External"/><Relationship Id="rId2" Type="http://schemas.openxmlformats.org/officeDocument/2006/relationships/notesSlide" Target="../notesSlides/notesSlide41.xml"/><Relationship Id="rId1" Type="http://schemas.openxmlformats.org/officeDocument/2006/relationships/slideLayout" Target="../slideLayouts/slideLayout1.xml"/><Relationship Id="rId6" Type="http://schemas.openxmlformats.org/officeDocument/2006/relationships/image" Target="../media/image29.png"/><Relationship Id="rId5" Type="http://schemas.openxmlformats.org/officeDocument/2006/relationships/image" Target="../media/image2.jpeg"/><Relationship Id="rId4" Type="http://schemas.openxmlformats.org/officeDocument/2006/relationships/hyperlink" Target="http://www.edutopia.org/" TargetMode="External"/></Relationships>
</file>

<file path=ppt/slides/_rels/slide42.xml.rels><?xml version="1.0" encoding="UTF-8" standalone="yes"?>
<Relationships xmlns="http://schemas.openxmlformats.org/package/2006/relationships"><Relationship Id="rId3" Type="http://schemas.openxmlformats.org/officeDocument/2006/relationships/hyperlink" Target="https://docs.google.com/spreadsheet/lv?key=0AjIqyKM9d7ZYdEhtR3BJMmdBWnM2YWxWYVM1UWowTEE" TargetMode="External"/><Relationship Id="rId2" Type="http://schemas.openxmlformats.org/officeDocument/2006/relationships/notesSlide" Target="../notesSlides/notesSlide42.xml"/><Relationship Id="rId1" Type="http://schemas.openxmlformats.org/officeDocument/2006/relationships/slideLayout" Target="../slideLayouts/slideLayout1.xml"/><Relationship Id="rId6" Type="http://schemas.openxmlformats.org/officeDocument/2006/relationships/image" Target="../media/image30.png"/><Relationship Id="rId5" Type="http://schemas.openxmlformats.org/officeDocument/2006/relationships/image" Target="../media/image2.jpeg"/><Relationship Id="rId4" Type="http://schemas.openxmlformats.org/officeDocument/2006/relationships/hyperlink" Target="http://www.edutopia.org/" TargetMode="External"/></Relationships>
</file>

<file path=ppt/slides/_rels/slide4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3.xml"/><Relationship Id="rId1" Type="http://schemas.openxmlformats.org/officeDocument/2006/relationships/slideLayout" Target="../slideLayouts/slideLayout1.xml"/><Relationship Id="rId4" Type="http://schemas.openxmlformats.org/officeDocument/2006/relationships/image" Target="../media/image31.png"/></Relationships>
</file>

<file path=ppt/slides/_rels/slide44.xml.rels><?xml version="1.0" encoding="UTF-8" standalone="yes"?>
<Relationships xmlns="http://schemas.openxmlformats.org/package/2006/relationships"><Relationship Id="rId3" Type="http://schemas.openxmlformats.org/officeDocument/2006/relationships/hyperlink" Target="http://ccgpsmathematics9-10.wikispaces.com/" TargetMode="External"/><Relationship Id="rId7" Type="http://schemas.openxmlformats.org/officeDocument/2006/relationships/image" Target="../media/image2.jpeg"/><Relationship Id="rId2" Type="http://schemas.openxmlformats.org/officeDocument/2006/relationships/notesSlide" Target="../notesSlides/notesSlide44.xml"/><Relationship Id="rId1" Type="http://schemas.openxmlformats.org/officeDocument/2006/relationships/slideLayout" Target="../slideLayouts/slideLayout4.xml"/><Relationship Id="rId6" Type="http://schemas.openxmlformats.org/officeDocument/2006/relationships/hyperlink" Target="mailto:jpratt@doe.k12.ga.us" TargetMode="External"/><Relationship Id="rId5" Type="http://schemas.openxmlformats.org/officeDocument/2006/relationships/hyperlink" Target="mailto:bkline@doe.k12.ga.us" TargetMode="External"/><Relationship Id="rId4" Type="http://schemas.openxmlformats.org/officeDocument/2006/relationships/hyperlink" Target="https://www.georgiastandards.org/Common-Core/Pages/Math.aspx"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ccgpsmathematics9-10.wikispaces.com/"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hyperlink" Target="mailto:bkline@doe.k12.ga.us" TargetMode="External"/><Relationship Id="rId4" Type="http://schemas.openxmlformats.org/officeDocument/2006/relationships/hyperlink" Target="mailto:jpratt@doe.k12.ga.us"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3.gif"/></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152400" y="152400"/>
            <a:ext cx="8839200" cy="3505200"/>
          </a:xfrm>
        </p:spPr>
        <p:txBody>
          <a:bodyPr/>
          <a:lstStyle/>
          <a:p>
            <a:r>
              <a:rPr lang="en-US" dirty="0" smtClean="0"/>
              <a:t>CCGPS Mathematics</a:t>
            </a:r>
            <a:br>
              <a:rPr lang="en-US" dirty="0" smtClean="0"/>
            </a:br>
            <a:r>
              <a:rPr lang="en-US" dirty="0" smtClean="0"/>
              <a:t>Unit-by-Unit Grade Level Webinar</a:t>
            </a:r>
            <a:r>
              <a:rPr lang="en-US" sz="4000" dirty="0" smtClean="0"/>
              <a:t/>
            </a:r>
            <a:br>
              <a:rPr lang="en-US" sz="4000" dirty="0" smtClean="0"/>
            </a:br>
            <a:r>
              <a:rPr lang="en-US" sz="3200" dirty="0" smtClean="0"/>
              <a:t>Coordinate Algebra &amp; Accelerated Coordinate Algebra/Analytic Geometry A</a:t>
            </a:r>
            <a:br>
              <a:rPr lang="en-US" sz="3200" dirty="0" smtClean="0"/>
            </a:br>
            <a:r>
              <a:rPr lang="en-US" sz="3200" dirty="0" smtClean="0"/>
              <a:t>Unit 4: Describing Data</a:t>
            </a:r>
            <a:r>
              <a:rPr lang="en-US" sz="4000" dirty="0" smtClean="0"/>
              <a:t/>
            </a:r>
            <a:br>
              <a:rPr lang="en-US" sz="4000" dirty="0" smtClean="0"/>
            </a:br>
            <a:r>
              <a:rPr lang="en-US" sz="2400" dirty="0" smtClean="0"/>
              <a:t>September 6, 2012</a:t>
            </a:r>
          </a:p>
        </p:txBody>
      </p:sp>
      <p:sp>
        <p:nvSpPr>
          <p:cNvPr id="3" name="Subtitle 2"/>
          <p:cNvSpPr>
            <a:spLocks noGrp="1"/>
          </p:cNvSpPr>
          <p:nvPr>
            <p:ph type="subTitle" idx="1"/>
          </p:nvPr>
        </p:nvSpPr>
        <p:spPr>
          <a:xfrm>
            <a:off x="457200" y="3581400"/>
            <a:ext cx="8305800" cy="2743200"/>
          </a:xfrm>
        </p:spPr>
        <p:txBody>
          <a:bodyPr rtlCol="0">
            <a:noAutofit/>
          </a:bodyPr>
          <a:lstStyle/>
          <a:p>
            <a:pPr fontAlgn="auto">
              <a:spcAft>
                <a:spcPts val="0"/>
              </a:spcAft>
              <a:defRPr/>
            </a:pPr>
            <a:r>
              <a:rPr lang="en-US" sz="2800" b="1" dirty="0" smtClean="0">
                <a:solidFill>
                  <a:schemeClr val="tx1"/>
                </a:solidFill>
                <a:cs typeface="Times New Roman" pitchFamily="18" charset="0"/>
              </a:rPr>
              <a:t>Session will be begin at 8:00 am</a:t>
            </a:r>
          </a:p>
          <a:p>
            <a:pPr fontAlgn="auto">
              <a:spcAft>
                <a:spcPts val="0"/>
              </a:spcAft>
              <a:defRPr/>
            </a:pPr>
            <a:r>
              <a:rPr lang="en-US" sz="2000" b="1" dirty="0" smtClean="0">
                <a:solidFill>
                  <a:schemeClr val="tx1"/>
                </a:solidFill>
                <a:cs typeface="Times New Roman" pitchFamily="18" charset="0"/>
              </a:rPr>
              <a:t>While you are waiting, please do the following:</a:t>
            </a:r>
            <a:br>
              <a:rPr lang="en-US" sz="2000" b="1" dirty="0" smtClean="0">
                <a:solidFill>
                  <a:schemeClr val="tx1"/>
                </a:solidFill>
                <a:cs typeface="Times New Roman" pitchFamily="18" charset="0"/>
              </a:rPr>
            </a:br>
            <a:r>
              <a:rPr lang="en-US" sz="2000" b="1" dirty="0" smtClean="0">
                <a:solidFill>
                  <a:schemeClr val="tx1"/>
                </a:solidFill>
                <a:cs typeface="Times New Roman" pitchFamily="18" charset="0"/>
              </a:rPr>
              <a:t>Configure your microphone and speakers by going to:</a:t>
            </a:r>
            <a:br>
              <a:rPr lang="en-US" sz="2000" b="1" dirty="0" smtClean="0">
                <a:solidFill>
                  <a:schemeClr val="tx1"/>
                </a:solidFill>
                <a:cs typeface="Times New Roman" pitchFamily="18" charset="0"/>
              </a:rPr>
            </a:br>
            <a:r>
              <a:rPr lang="en-US" sz="2000" b="1" dirty="0" smtClean="0">
                <a:solidFill>
                  <a:schemeClr val="tx1"/>
                </a:solidFill>
                <a:cs typeface="Times New Roman" pitchFamily="18" charset="0"/>
              </a:rPr>
              <a:t>Tools – Audio – Audio setup wizard</a:t>
            </a:r>
          </a:p>
          <a:p>
            <a:pPr fontAlgn="auto">
              <a:spcAft>
                <a:spcPts val="0"/>
              </a:spcAft>
              <a:defRPr/>
            </a:pPr>
            <a:r>
              <a:rPr lang="en-US" sz="2000" b="1" dirty="0" smtClean="0">
                <a:solidFill>
                  <a:schemeClr val="tx1"/>
                </a:solidFill>
              </a:rPr>
              <a:t>Document downloads:</a:t>
            </a:r>
            <a:br>
              <a:rPr lang="en-US" sz="2000" b="1" dirty="0" smtClean="0">
                <a:solidFill>
                  <a:schemeClr val="tx1"/>
                </a:solidFill>
              </a:rPr>
            </a:br>
            <a:r>
              <a:rPr lang="en-US" sz="2000" b="1" dirty="0" smtClean="0">
                <a:solidFill>
                  <a:schemeClr val="tx1"/>
                </a:solidFill>
              </a:rPr>
              <a:t>When you are prompted to download a document, please choose or create the folder to which the document should be saved, so that you may retrieve it later</a:t>
            </a:r>
            <a:r>
              <a:rPr lang="en-US" sz="2000" dirty="0" smtClean="0">
                <a:solidFill>
                  <a:schemeClr val="tx1"/>
                </a:solidFill>
              </a:rPr>
              <a:t>.</a:t>
            </a:r>
            <a:r>
              <a:rPr lang="en-US" sz="2000" dirty="0" smtClean="0">
                <a:solidFill>
                  <a:schemeClr val="tx1"/>
                </a:solidFill>
                <a:latin typeface="Times New Roman" pitchFamily="18" charset="0"/>
                <a:cs typeface="Times New Roman" pitchFamily="18" charset="0"/>
              </a:rPr>
              <a:t/>
            </a:r>
            <a:br>
              <a:rPr lang="en-US" sz="2000" dirty="0" smtClean="0">
                <a:solidFill>
                  <a:schemeClr val="tx1"/>
                </a:solidFill>
                <a:latin typeface="Times New Roman" pitchFamily="18" charset="0"/>
                <a:cs typeface="Times New Roman" pitchFamily="18" charset="0"/>
              </a:rPr>
            </a:br>
            <a:endParaRPr lang="en-US" sz="20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168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1"/>
            <a:ext cx="7772400" cy="761999"/>
          </a:xfrm>
        </p:spPr>
        <p:txBody>
          <a:bodyPr/>
          <a:lstStyle/>
          <a:p>
            <a:r>
              <a:rPr lang="en-US" dirty="0" smtClean="0">
                <a:latin typeface="Arial Narrow" pitchFamily="34" charset="0"/>
              </a:rPr>
              <a:t>Misconceptions</a:t>
            </a:r>
            <a:endParaRPr lang="en-US" dirty="0">
              <a:latin typeface="Arial Narrow" pitchFamily="34" charset="0"/>
            </a:endParaRPr>
          </a:p>
        </p:txBody>
      </p:sp>
      <p:sp>
        <p:nvSpPr>
          <p:cNvPr id="3" name="Subtitle 2"/>
          <p:cNvSpPr>
            <a:spLocks noGrp="1"/>
          </p:cNvSpPr>
          <p:nvPr>
            <p:ph type="subTitle" idx="1"/>
          </p:nvPr>
        </p:nvSpPr>
        <p:spPr>
          <a:xfrm>
            <a:off x="228600" y="1143000"/>
            <a:ext cx="8686800" cy="5105400"/>
          </a:xfrm>
        </p:spPr>
        <p:txBody>
          <a:bodyPr/>
          <a:lstStyle/>
          <a:p>
            <a:r>
              <a:rPr lang="en-US" sz="4000" dirty="0" smtClean="0">
                <a:solidFill>
                  <a:schemeClr val="tx1"/>
                </a:solidFill>
              </a:rPr>
              <a:t>It is important to realize that inevitably students will develop misconceptions… </a:t>
            </a:r>
          </a:p>
          <a:p>
            <a:pPr algn="l"/>
            <a:endParaRPr lang="en-US" sz="2400" dirty="0" smtClean="0">
              <a:solidFill>
                <a:schemeClr val="tx1"/>
              </a:solidFill>
            </a:endParaRPr>
          </a:p>
          <a:p>
            <a:pPr algn="l"/>
            <a:endParaRPr lang="en-US" sz="2400" dirty="0" smtClean="0">
              <a:solidFill>
                <a:schemeClr val="tx1"/>
              </a:solidFill>
            </a:endParaRPr>
          </a:p>
          <a:p>
            <a:pPr algn="l"/>
            <a:endParaRPr lang="en-US" sz="2400" dirty="0" smtClean="0">
              <a:solidFill>
                <a:schemeClr val="tx1"/>
              </a:solidFill>
            </a:endParaRPr>
          </a:p>
          <a:p>
            <a:pPr algn="l"/>
            <a:r>
              <a:rPr lang="en-US" sz="2400" dirty="0" smtClean="0">
                <a:solidFill>
                  <a:schemeClr val="tx1"/>
                </a:solidFill>
              </a:rPr>
              <a:t>Askew and </a:t>
            </a:r>
            <a:r>
              <a:rPr lang="en-US" sz="2400" dirty="0" err="1" smtClean="0">
                <a:solidFill>
                  <a:schemeClr val="tx1"/>
                </a:solidFill>
              </a:rPr>
              <a:t>Wiliam</a:t>
            </a:r>
            <a:r>
              <a:rPr lang="en-US" sz="2400" dirty="0" smtClean="0">
                <a:solidFill>
                  <a:schemeClr val="tx1"/>
                </a:solidFill>
              </a:rPr>
              <a:t> 1995; </a:t>
            </a:r>
            <a:r>
              <a:rPr lang="en-US" sz="2400" dirty="0" err="1" smtClean="0">
                <a:solidFill>
                  <a:schemeClr val="tx1"/>
                </a:solidFill>
              </a:rPr>
              <a:t>Leinwand</a:t>
            </a:r>
            <a:r>
              <a:rPr lang="en-US" sz="2400" dirty="0" smtClean="0">
                <a:solidFill>
                  <a:schemeClr val="tx1"/>
                </a:solidFill>
              </a:rPr>
              <a:t>, 2010; NCTM, 1995; </a:t>
            </a:r>
            <a:r>
              <a:rPr lang="en-US" sz="2400" dirty="0" err="1" smtClean="0">
                <a:solidFill>
                  <a:schemeClr val="tx1"/>
                </a:solidFill>
              </a:rPr>
              <a:t>Shulman</a:t>
            </a:r>
            <a:r>
              <a:rPr lang="en-US" sz="2400" dirty="0" smtClean="0">
                <a:solidFill>
                  <a:schemeClr val="tx1"/>
                </a:solidFill>
              </a:rPr>
              <a:t>, 1996</a:t>
            </a:r>
          </a:p>
          <a:p>
            <a:pPr algn="l"/>
            <a:endParaRPr lang="en-US"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a:p>
            <a:pPr algn="l"/>
            <a:endParaRPr lang="en-US" sz="18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6962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1"/>
            <a:ext cx="7772400" cy="761999"/>
          </a:xfrm>
        </p:spPr>
        <p:txBody>
          <a:bodyPr/>
          <a:lstStyle/>
          <a:p>
            <a:r>
              <a:rPr lang="en-US" dirty="0" smtClean="0">
                <a:latin typeface="Arial Narrow" pitchFamily="34" charset="0"/>
              </a:rPr>
              <a:t>Misconception</a:t>
            </a:r>
            <a:endParaRPr lang="en-US" dirty="0">
              <a:latin typeface="Arial Narrow" pitchFamily="34" charset="0"/>
            </a:endParaRPr>
          </a:p>
        </p:txBody>
      </p:sp>
      <p:sp>
        <p:nvSpPr>
          <p:cNvPr id="3" name="Subtitle 2"/>
          <p:cNvSpPr>
            <a:spLocks noGrp="1"/>
          </p:cNvSpPr>
          <p:nvPr>
            <p:ph type="subTitle" idx="1"/>
          </p:nvPr>
        </p:nvSpPr>
        <p:spPr>
          <a:xfrm>
            <a:off x="228600" y="1143000"/>
            <a:ext cx="8686800" cy="4953000"/>
          </a:xfrm>
        </p:spPr>
        <p:txBody>
          <a:bodyPr/>
          <a:lstStyle/>
          <a:p>
            <a:pPr algn="l"/>
            <a:r>
              <a:rPr lang="en-US" sz="2800" dirty="0" smtClean="0">
                <a:solidFill>
                  <a:schemeClr val="tx1"/>
                </a:solidFill>
              </a:rPr>
              <a:t> </a:t>
            </a:r>
            <a:endParaRPr lang="en-US" sz="2400"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a:p>
            <a:pPr algn="l"/>
            <a:endParaRPr lang="en-US" sz="1800" dirty="0" smtClean="0">
              <a:solidFill>
                <a:schemeClr val="tx1"/>
              </a:solidFill>
            </a:endParaRPr>
          </a:p>
          <a:p>
            <a:pPr algn="l"/>
            <a:r>
              <a:rPr lang="en-US" sz="1800" dirty="0" smtClean="0"/>
              <a:t>http://pipeline.corante.com/</a:t>
            </a:r>
            <a:endParaRPr lang="en-US" sz="1800" i="1"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696200" y="55626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5" descr="Lemongraph.jpg"/>
          <p:cNvPicPr>
            <a:picLocks noChangeAspect="1"/>
          </p:cNvPicPr>
          <p:nvPr/>
        </p:nvPicPr>
        <p:blipFill>
          <a:blip r:embed="rId4" cstate="print"/>
          <a:stretch>
            <a:fillRect/>
          </a:stretch>
        </p:blipFill>
        <p:spPr>
          <a:xfrm>
            <a:off x="1625600" y="1365250"/>
            <a:ext cx="5765800" cy="374777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1"/>
            <a:ext cx="7772400" cy="761999"/>
          </a:xfrm>
        </p:spPr>
        <p:txBody>
          <a:bodyPr/>
          <a:lstStyle/>
          <a:p>
            <a:r>
              <a:rPr lang="en-US" dirty="0" smtClean="0">
                <a:latin typeface="Arial Narrow" pitchFamily="34" charset="0"/>
              </a:rPr>
              <a:t>Misconception</a:t>
            </a:r>
            <a:endParaRPr lang="en-US" dirty="0">
              <a:latin typeface="Arial Narrow" pitchFamily="34" charset="0"/>
            </a:endParaRPr>
          </a:p>
        </p:txBody>
      </p:sp>
      <p:sp>
        <p:nvSpPr>
          <p:cNvPr id="3" name="Subtitle 2"/>
          <p:cNvSpPr>
            <a:spLocks noGrp="1"/>
          </p:cNvSpPr>
          <p:nvPr>
            <p:ph type="subTitle" idx="1"/>
          </p:nvPr>
        </p:nvSpPr>
        <p:spPr>
          <a:xfrm>
            <a:off x="228600" y="1143000"/>
            <a:ext cx="8686800" cy="4953000"/>
          </a:xfrm>
        </p:spPr>
        <p:txBody>
          <a:bodyPr/>
          <a:lstStyle/>
          <a:p>
            <a:pPr algn="l"/>
            <a:r>
              <a:rPr lang="en-US" sz="2800" dirty="0" smtClean="0">
                <a:solidFill>
                  <a:schemeClr val="tx1"/>
                </a:solidFill>
              </a:rPr>
              <a:t> </a:t>
            </a:r>
            <a:endParaRPr lang="en-US" sz="2400"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a:p>
            <a:pPr algn="l"/>
            <a:endParaRPr lang="en-US" sz="1800" dirty="0" smtClean="0">
              <a:solidFill>
                <a:schemeClr val="tx1"/>
              </a:solidFill>
            </a:endParaRPr>
          </a:p>
          <a:p>
            <a:pPr algn="l"/>
            <a:r>
              <a:rPr lang="en-US" sz="1800" dirty="0" smtClean="0"/>
              <a:t>http://freethoughtblogs.com</a:t>
            </a:r>
            <a:endParaRPr lang="en-US" sz="1800" i="1"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696200" y="55626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5" descr="Lehanddrawnlinearregression.jpg"/>
          <p:cNvPicPr>
            <a:picLocks noChangeAspect="1"/>
          </p:cNvPicPr>
          <p:nvPr/>
        </p:nvPicPr>
        <p:blipFill>
          <a:blip r:embed="rId4" cstate="print"/>
          <a:stretch>
            <a:fillRect/>
          </a:stretch>
        </p:blipFill>
        <p:spPr>
          <a:xfrm>
            <a:off x="1752600" y="1371601"/>
            <a:ext cx="5761392" cy="3567112"/>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1"/>
            <a:ext cx="7772400" cy="761999"/>
          </a:xfrm>
        </p:spPr>
        <p:txBody>
          <a:bodyPr/>
          <a:lstStyle/>
          <a:p>
            <a:r>
              <a:rPr lang="en-US" dirty="0" smtClean="0">
                <a:latin typeface="Arial Narrow" pitchFamily="34" charset="0"/>
              </a:rPr>
              <a:t>Misconceptions</a:t>
            </a:r>
            <a:endParaRPr lang="en-US" dirty="0">
              <a:latin typeface="Arial Narrow" pitchFamily="34" charset="0"/>
            </a:endParaRPr>
          </a:p>
        </p:txBody>
      </p:sp>
      <p:sp>
        <p:nvSpPr>
          <p:cNvPr id="3" name="Subtitle 2"/>
          <p:cNvSpPr>
            <a:spLocks noGrp="1"/>
          </p:cNvSpPr>
          <p:nvPr>
            <p:ph type="subTitle" idx="1"/>
          </p:nvPr>
        </p:nvSpPr>
        <p:spPr>
          <a:xfrm>
            <a:off x="228600" y="1143000"/>
            <a:ext cx="8686800" cy="5105400"/>
          </a:xfrm>
        </p:spPr>
        <p:txBody>
          <a:bodyPr/>
          <a:lstStyle/>
          <a:p>
            <a:pPr algn="l"/>
            <a:r>
              <a:rPr lang="en-US" sz="4000" dirty="0" smtClean="0">
                <a:solidFill>
                  <a:schemeClr val="tx1"/>
                </a:solidFill>
              </a:rPr>
              <a:t>Therefore it is important to have strategies for identifying, remedying, as well as for avoiding misconceptions.</a:t>
            </a:r>
          </a:p>
          <a:p>
            <a:pPr algn="l"/>
            <a:endParaRPr lang="en-US" sz="2400" dirty="0" smtClean="0">
              <a:solidFill>
                <a:schemeClr val="tx1"/>
              </a:solidFill>
            </a:endParaRPr>
          </a:p>
          <a:p>
            <a:pPr algn="l"/>
            <a:r>
              <a:rPr lang="en-US" sz="2400" dirty="0" err="1" smtClean="0">
                <a:solidFill>
                  <a:schemeClr val="tx1"/>
                </a:solidFill>
              </a:rPr>
              <a:t>Leinwand</a:t>
            </a:r>
            <a:r>
              <a:rPr lang="en-US" sz="2400" dirty="0" smtClean="0">
                <a:solidFill>
                  <a:schemeClr val="tx1"/>
                </a:solidFill>
              </a:rPr>
              <a:t>, 2010; Swan 2001; NBPTS, 1998; NCTM, 1995; </a:t>
            </a:r>
            <a:r>
              <a:rPr lang="en-US" sz="2400" dirty="0" err="1" smtClean="0">
                <a:solidFill>
                  <a:schemeClr val="tx1"/>
                </a:solidFill>
              </a:rPr>
              <a:t>Shulman</a:t>
            </a:r>
            <a:r>
              <a:rPr lang="en-US" sz="2400" dirty="0" smtClean="0">
                <a:solidFill>
                  <a:schemeClr val="tx1"/>
                </a:solidFill>
              </a:rPr>
              <a:t>, 1986;</a:t>
            </a:r>
          </a:p>
          <a:p>
            <a:pPr algn="l"/>
            <a:endParaRPr lang="en-US" dirty="0" smtClean="0">
              <a:solidFill>
                <a:schemeClr val="tx1"/>
              </a:solidFill>
            </a:endParaRPr>
          </a:p>
          <a:p>
            <a:pPr algn="l"/>
            <a:endParaRPr lang="en-US" dirty="0" smtClean="0">
              <a:solidFill>
                <a:schemeClr val="tx1"/>
              </a:solidFill>
            </a:endParaRPr>
          </a:p>
          <a:p>
            <a:pPr algn="l"/>
            <a:endParaRPr lang="en-US" sz="18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6962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1"/>
            <a:ext cx="7772400" cy="990599"/>
          </a:xfrm>
        </p:spPr>
        <p:txBody>
          <a:bodyPr/>
          <a:lstStyle/>
          <a:p>
            <a:r>
              <a:rPr lang="en-US" dirty="0" smtClean="0"/>
              <a:t>Activate your Brain </a:t>
            </a:r>
            <a:endParaRPr lang="en-US" dirty="0"/>
          </a:p>
        </p:txBody>
      </p:sp>
      <p:sp>
        <p:nvSpPr>
          <p:cNvPr id="3" name="Subtitle 2"/>
          <p:cNvSpPr>
            <a:spLocks noGrp="1"/>
          </p:cNvSpPr>
          <p:nvPr>
            <p:ph type="subTitle" idx="1"/>
          </p:nvPr>
        </p:nvSpPr>
        <p:spPr>
          <a:xfrm>
            <a:off x="381000" y="1143000"/>
            <a:ext cx="8382000" cy="4876800"/>
          </a:xfrm>
        </p:spPr>
        <p:txBody>
          <a:bodyPr/>
          <a:lstStyle/>
          <a:p>
            <a:pPr algn="l"/>
            <a:r>
              <a:rPr lang="en-US" dirty="0" smtClean="0">
                <a:solidFill>
                  <a:schemeClr val="tx1"/>
                </a:solidFill>
              </a:rPr>
              <a:t>Jane collected some red and yellow roses. She measured the lengths of their stems, and drew the following box plots.</a:t>
            </a:r>
          </a:p>
          <a:p>
            <a:endParaRPr lang="en-US" dirty="0" smtClean="0">
              <a:solidFill>
                <a:schemeClr val="tx1"/>
              </a:solidFill>
            </a:endParaRPr>
          </a:p>
          <a:p>
            <a:pPr marL="514350" algn="l">
              <a:spcBef>
                <a:spcPts val="0"/>
              </a:spcBef>
            </a:pPr>
            <a:endParaRPr lang="en-US" dirty="0" smtClean="0">
              <a:solidFill>
                <a:schemeClr val="tx1"/>
              </a:solidFill>
            </a:endParaRPr>
          </a:p>
          <a:p>
            <a:pPr marL="514350" algn="l">
              <a:spcBef>
                <a:spcPts val="0"/>
              </a:spcBef>
            </a:pPr>
            <a:endParaRPr lang="en-US" dirty="0" smtClean="0">
              <a:solidFill>
                <a:schemeClr val="tx1"/>
              </a:solidFill>
            </a:endParaRPr>
          </a:p>
          <a:p>
            <a:pPr marL="514350" algn="l">
              <a:spcBef>
                <a:spcPts val="0"/>
              </a:spcBef>
            </a:pPr>
            <a:endParaRPr lang="en-US" dirty="0" smtClean="0">
              <a:solidFill>
                <a:schemeClr val="tx1"/>
              </a:solidFill>
            </a:endParaRPr>
          </a:p>
          <a:p>
            <a:pPr marL="514350" algn="l">
              <a:spcBef>
                <a:spcPts val="0"/>
              </a:spcBef>
            </a:pPr>
            <a:r>
              <a:rPr lang="en-US" dirty="0" smtClean="0">
                <a:solidFill>
                  <a:schemeClr val="tx1"/>
                </a:solidFill>
              </a:rPr>
              <a:t>Which color rose would you buy for a 40 cm tall vase? Why?</a:t>
            </a:r>
            <a:endParaRPr lang="en-US" sz="1800" dirty="0" smtClean="0">
              <a:solidFill>
                <a:schemeClr val="tx1"/>
              </a:solidFill>
              <a:latin typeface="Arial Narrow" pitchFamily="34" charset="0"/>
            </a:endParaRPr>
          </a:p>
          <a:p>
            <a:pPr marL="514350" indent="-514350" algn="l"/>
            <a:r>
              <a:rPr lang="en-US" sz="1800" dirty="0" smtClean="0">
                <a:solidFill>
                  <a:schemeClr val="tx1"/>
                </a:solidFill>
                <a:latin typeface="Arial Narrow" pitchFamily="34" charset="0"/>
              </a:rPr>
              <a:t>Adapted from Mathematics Assessment Project</a:t>
            </a:r>
          </a:p>
          <a:p>
            <a:pPr marL="514350" indent="-514350" algn="l"/>
            <a:endParaRPr lang="en-US"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129" name="Picture 1"/>
          <p:cNvPicPr>
            <a:picLocks noChangeAspect="1" noChangeArrowheads="1"/>
          </p:cNvPicPr>
          <p:nvPr/>
        </p:nvPicPr>
        <p:blipFill>
          <a:blip r:embed="rId4" cstate="print"/>
          <a:srcRect/>
          <a:stretch>
            <a:fillRect/>
          </a:stretch>
        </p:blipFill>
        <p:spPr bwMode="auto">
          <a:xfrm>
            <a:off x="990600" y="2743200"/>
            <a:ext cx="6619066" cy="1905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1"/>
            <a:ext cx="7772400" cy="685799"/>
          </a:xfrm>
        </p:spPr>
        <p:txBody>
          <a:bodyPr/>
          <a:lstStyle/>
          <a:p>
            <a:r>
              <a:rPr lang="en-US" dirty="0" smtClean="0">
                <a:latin typeface="Arial Narrow" pitchFamily="34" charset="0"/>
              </a:rPr>
              <a:t>What’s the big idea?</a:t>
            </a:r>
            <a:endParaRPr lang="en-US" dirty="0">
              <a:latin typeface="Arial Narrow" pitchFamily="34" charset="0"/>
            </a:endParaRPr>
          </a:p>
        </p:txBody>
      </p:sp>
      <p:sp>
        <p:nvSpPr>
          <p:cNvPr id="3" name="Subtitle 2"/>
          <p:cNvSpPr>
            <a:spLocks noGrp="1"/>
          </p:cNvSpPr>
          <p:nvPr>
            <p:ph type="subTitle" idx="1"/>
          </p:nvPr>
        </p:nvSpPr>
        <p:spPr>
          <a:xfrm>
            <a:off x="304800" y="1295400"/>
            <a:ext cx="8382000" cy="4343400"/>
          </a:xfrm>
        </p:spPr>
        <p:txBody>
          <a:bodyPr/>
          <a:lstStyle/>
          <a:p>
            <a:pPr algn="l">
              <a:buFont typeface="Arial" pitchFamily="34" charset="0"/>
              <a:buChar char="•"/>
            </a:pPr>
            <a:r>
              <a:rPr lang="en-US" sz="4400" dirty="0" smtClean="0">
                <a:solidFill>
                  <a:schemeClr val="tx1"/>
                </a:solidFill>
                <a:latin typeface="Arial Narrow" pitchFamily="34" charset="0"/>
              </a:rPr>
              <a:t> </a:t>
            </a:r>
            <a:r>
              <a:rPr lang="en-US" sz="4000" dirty="0" smtClean="0">
                <a:solidFill>
                  <a:schemeClr val="tx1"/>
                </a:solidFill>
                <a:latin typeface="Arial Narrow" pitchFamily="34" charset="0"/>
              </a:rPr>
              <a:t>Overview </a:t>
            </a:r>
          </a:p>
          <a:p>
            <a:pPr algn="l">
              <a:buFont typeface="Arial" pitchFamily="34" charset="0"/>
              <a:buChar char="•"/>
            </a:pPr>
            <a:r>
              <a:rPr lang="en-US" sz="4000" dirty="0" smtClean="0">
                <a:solidFill>
                  <a:schemeClr val="tx1"/>
                </a:solidFill>
                <a:latin typeface="Arial Narrow" pitchFamily="34" charset="0"/>
              </a:rPr>
              <a:t> Key Standards</a:t>
            </a:r>
          </a:p>
          <a:p>
            <a:pPr algn="l">
              <a:buFont typeface="Arial" pitchFamily="34" charset="0"/>
              <a:buChar char="•"/>
            </a:pPr>
            <a:r>
              <a:rPr lang="en-US" sz="4000" dirty="0" smtClean="0">
                <a:solidFill>
                  <a:schemeClr val="tx1"/>
                </a:solidFill>
                <a:latin typeface="Arial Narrow" pitchFamily="34" charset="0"/>
              </a:rPr>
              <a:t> Enduring Understandings</a:t>
            </a:r>
          </a:p>
          <a:p>
            <a:pPr algn="l">
              <a:buFont typeface="Arial" pitchFamily="34" charset="0"/>
              <a:buChar char="•"/>
            </a:pPr>
            <a:r>
              <a:rPr lang="en-US" sz="4000" dirty="0" smtClean="0">
                <a:solidFill>
                  <a:schemeClr val="tx1"/>
                </a:solidFill>
                <a:latin typeface="Arial Narrow" pitchFamily="34" charset="0"/>
              </a:rPr>
              <a:t> Essential Questions</a:t>
            </a:r>
          </a:p>
          <a:p>
            <a:pPr algn="l">
              <a:buFont typeface="Arial" pitchFamily="34" charset="0"/>
              <a:buChar char="•"/>
            </a:pPr>
            <a:r>
              <a:rPr lang="en-US" sz="4000" dirty="0" smtClean="0">
                <a:solidFill>
                  <a:schemeClr val="tx1"/>
                </a:solidFill>
                <a:latin typeface="Arial Narrow" pitchFamily="34" charset="0"/>
              </a:rPr>
              <a:t> Strategies for Teaching &amp; Learning</a:t>
            </a:r>
          </a:p>
          <a:p>
            <a:pPr algn="l">
              <a:buFont typeface="Arial" pitchFamily="34" charset="0"/>
              <a:buChar char="•"/>
            </a:pPr>
            <a:endParaRPr lang="en-US" sz="4400" dirty="0" smtClean="0">
              <a:solidFill>
                <a:schemeClr val="tx1"/>
              </a:solidFill>
              <a:latin typeface="Arial Narrow" pitchFamily="34" charset="0"/>
            </a:endParaRPr>
          </a:p>
          <a:p>
            <a:pPr algn="l">
              <a:buFont typeface="Arial" pitchFamily="34" charset="0"/>
              <a:buChar char="•"/>
            </a:pPr>
            <a:endParaRPr lang="en-US" sz="4400" dirty="0" smtClean="0">
              <a:solidFill>
                <a:schemeClr val="tx1"/>
              </a:solidFill>
              <a:latin typeface="Arial Narrow" pitchFamily="34" charset="0"/>
            </a:endParaRPr>
          </a:p>
          <a:p>
            <a:pPr algn="l">
              <a:buFont typeface="Arial" pitchFamily="34" charset="0"/>
              <a:buChar char="•"/>
            </a:pPr>
            <a:endParaRPr lang="en-US" sz="2400" dirty="0" smtClean="0">
              <a:solidFill>
                <a:schemeClr val="tx1"/>
              </a:solidFill>
            </a:endParaRPr>
          </a:p>
          <a:p>
            <a:pPr algn="l">
              <a:buFont typeface="Arial" pitchFamily="34" charset="0"/>
              <a:buChar char="•"/>
            </a:pPr>
            <a:endParaRPr lang="en-US" sz="2400" dirty="0" smtClean="0">
              <a:solidFill>
                <a:schemeClr val="tx1"/>
              </a:solidFill>
            </a:endParaRPr>
          </a:p>
        </p:txBody>
      </p:sp>
      <p:pic>
        <p:nvPicPr>
          <p:cNvPr id="29"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76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1"/>
            <a:ext cx="7772400" cy="838199"/>
          </a:xfrm>
        </p:spPr>
        <p:txBody>
          <a:bodyPr/>
          <a:lstStyle/>
          <a:p>
            <a:r>
              <a:rPr lang="en-US" dirty="0" smtClean="0">
                <a:latin typeface="Arial Narrow" pitchFamily="34" charset="0"/>
              </a:rPr>
              <a:t>What’s the big idea?</a:t>
            </a:r>
            <a:endParaRPr lang="en-US" dirty="0">
              <a:latin typeface="Arial Narrow" pitchFamily="34" charset="0"/>
            </a:endParaRPr>
          </a:p>
        </p:txBody>
      </p:sp>
      <p:sp>
        <p:nvSpPr>
          <p:cNvPr id="3" name="Subtitle 2"/>
          <p:cNvSpPr>
            <a:spLocks noGrp="1"/>
          </p:cNvSpPr>
          <p:nvPr>
            <p:ph type="subTitle" idx="1"/>
          </p:nvPr>
        </p:nvSpPr>
        <p:spPr>
          <a:xfrm>
            <a:off x="533400" y="1295400"/>
            <a:ext cx="8001000" cy="5181600"/>
          </a:xfrm>
        </p:spPr>
        <p:txBody>
          <a:bodyPr/>
          <a:lstStyle/>
          <a:p>
            <a:pPr algn="l">
              <a:buFont typeface="Arial" pitchFamily="34" charset="0"/>
              <a:buChar char="•"/>
            </a:pPr>
            <a:r>
              <a:rPr lang="en-US" dirty="0" smtClean="0">
                <a:solidFill>
                  <a:schemeClr val="tx1"/>
                </a:solidFill>
              </a:rPr>
              <a:t>Develop a deep understanding with representing, interpreting, and comparing quantitative and categorical data.</a:t>
            </a:r>
          </a:p>
          <a:p>
            <a:pPr algn="l">
              <a:buFont typeface="Arial" pitchFamily="34" charset="0"/>
              <a:buChar char="•"/>
            </a:pPr>
            <a:r>
              <a:rPr lang="en-US" dirty="0" smtClean="0">
                <a:solidFill>
                  <a:schemeClr val="tx1"/>
                </a:solidFill>
              </a:rPr>
              <a:t>Develop a deep understanding of creating and interpreting models of quantitative data.</a:t>
            </a:r>
            <a:endParaRPr lang="en-US" dirty="0" smtClean="0">
              <a:solidFill>
                <a:schemeClr val="tx1"/>
              </a:solidFill>
              <a:latin typeface="Arial Narrow" pitchFamily="34" charset="0"/>
            </a:endParaRPr>
          </a:p>
          <a:p>
            <a:pPr algn="l"/>
            <a:endParaRPr lang="en-US" dirty="0" smtClean="0">
              <a:solidFill>
                <a:schemeClr val="tx1"/>
              </a:solidFill>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228600"/>
            <a:ext cx="8686800" cy="1066800"/>
          </a:xfrm>
        </p:spPr>
        <p:txBody>
          <a:bodyPr/>
          <a:lstStyle/>
          <a:p>
            <a:r>
              <a:rPr lang="en-US" dirty="0" smtClean="0">
                <a:latin typeface="Arial Narrow" pitchFamily="34" charset="0"/>
              </a:rPr>
              <a:t>What’s the big idea?</a:t>
            </a:r>
            <a:br>
              <a:rPr lang="en-US" dirty="0" smtClean="0">
                <a:latin typeface="Arial Narrow" pitchFamily="34" charset="0"/>
              </a:rPr>
            </a:br>
            <a:r>
              <a:rPr lang="en-US" dirty="0" smtClean="0">
                <a:latin typeface="Arial Narrow" pitchFamily="34" charset="0"/>
              </a:rPr>
              <a:t>Standards for Mathematical Practice</a:t>
            </a:r>
            <a:endParaRPr lang="en-US" dirty="0">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7724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Subtitle 2"/>
          <p:cNvSpPr>
            <a:spLocks noGrp="1"/>
          </p:cNvSpPr>
          <p:nvPr>
            <p:ph type="subTitle" idx="1"/>
          </p:nvPr>
        </p:nvSpPr>
        <p:spPr>
          <a:xfrm>
            <a:off x="152400" y="1600200"/>
            <a:ext cx="8763000" cy="4800600"/>
          </a:xfrm>
        </p:spPr>
        <p:txBody>
          <a:bodyPr/>
          <a:lstStyle/>
          <a:p>
            <a:pPr lvl="1" algn="l"/>
            <a:r>
              <a:rPr lang="en-US" dirty="0" smtClean="0">
                <a:solidFill>
                  <a:schemeClr val="tx1"/>
                </a:solidFill>
              </a:rPr>
              <a:t>Education Week’s Blog &gt; </a:t>
            </a:r>
            <a:r>
              <a:rPr lang="en-US" dirty="0" err="1" smtClean="0">
                <a:solidFill>
                  <a:schemeClr val="tx1"/>
                </a:solidFill>
              </a:rPr>
              <a:t>EdTech</a:t>
            </a:r>
            <a:r>
              <a:rPr lang="en-US" dirty="0" smtClean="0">
                <a:solidFill>
                  <a:schemeClr val="tx1"/>
                </a:solidFill>
              </a:rPr>
              <a:t> Researcher – Justin Reich</a:t>
            </a:r>
          </a:p>
          <a:p>
            <a:pPr lvl="1" algn="l"/>
            <a:r>
              <a:rPr lang="en-US" dirty="0" smtClean="0">
                <a:solidFill>
                  <a:schemeClr val="tx1"/>
                </a:solidFill>
              </a:rPr>
              <a:t>Dan Meyer Blog – Dan Meyer</a:t>
            </a:r>
          </a:p>
          <a:p>
            <a:pPr lvl="1" algn="l"/>
            <a:r>
              <a:rPr lang="en-US" dirty="0" smtClean="0">
                <a:solidFill>
                  <a:schemeClr val="tx1"/>
                </a:solidFill>
              </a:rPr>
              <a:t>MTT2K Grand Prize Winning Video – What if Khan Academy was Made in Japan?</a:t>
            </a:r>
          </a:p>
          <a:p>
            <a:pPr lvl="2" algn="l">
              <a:buFont typeface="Arial" pitchFamily="34" charset="0"/>
              <a:buChar char="•"/>
            </a:pPr>
            <a:r>
              <a:rPr lang="en-US" dirty="0" smtClean="0">
                <a:solidFill>
                  <a:schemeClr val="tx1"/>
                </a:solidFill>
                <a:hlinkClick r:id="rId4"/>
              </a:rPr>
              <a:t>http://blogs.edweek.org/edweek/edtechresearcher/2012/08/what_if_khan_academy_was_made_in_japan_mtt2k_grand_prize.html?utm_source=twitterfeed&amp;utm_medium=twitter</a:t>
            </a:r>
            <a:endParaRPr lang="en-US" dirty="0" smtClean="0">
              <a:solidFill>
                <a:schemeClr val="tx1"/>
              </a:solidFill>
            </a:endParaRPr>
          </a:p>
          <a:p>
            <a:pPr lvl="2" algn="l">
              <a:buFont typeface="Arial" pitchFamily="34" charset="0"/>
              <a:buChar char="•"/>
            </a:pPr>
            <a:r>
              <a:rPr lang="en-US" dirty="0" smtClean="0">
                <a:solidFill>
                  <a:schemeClr val="tx1"/>
                </a:solidFill>
                <a:hlinkClick r:id="rId5"/>
              </a:rPr>
              <a:t>http://www.youtube.com/watch?v=CHoXRvGTtAQ</a:t>
            </a:r>
            <a:endParaRPr lang="en-US" dirty="0" smtClean="0">
              <a:solidFill>
                <a:schemeClr val="tx1"/>
              </a:solidFill>
            </a:endParaRPr>
          </a:p>
          <a:p>
            <a:pPr lvl="2" algn="l">
              <a:buFont typeface="Wingdings" pitchFamily="2" charset="2"/>
              <a:buChar char="Ø"/>
            </a:pPr>
            <a:endParaRPr lang="en-US" dirty="0" smtClean="0">
              <a:solidFill>
                <a:schemeClr val="tx1"/>
              </a:solidFill>
            </a:endParaRPr>
          </a:p>
          <a:p>
            <a:pPr lvl="2" algn="l">
              <a:buFont typeface="Wingdings" pitchFamily="2" charset="2"/>
              <a:buChar char="Ø"/>
            </a:pPr>
            <a:endParaRPr lang="en-US" dirty="0" smtClean="0">
              <a:solidFill>
                <a:schemeClr val="tx1"/>
              </a:solidFill>
            </a:endParaRPr>
          </a:p>
          <a:p>
            <a:pPr lvl="2" algn="l">
              <a:buFont typeface="Wingdings" pitchFamily="2" charset="2"/>
              <a:buChar char="Ø"/>
            </a:pPr>
            <a:endParaRPr lang="en-US" dirty="0" smtClean="0">
              <a:solidFill>
                <a:schemeClr val="tx1"/>
              </a:solidFill>
            </a:endParaRPr>
          </a:p>
          <a:p>
            <a:pPr lvl="2" algn="l">
              <a:buFont typeface="Wingdings" pitchFamily="2" charset="2"/>
              <a:buChar char="Ø"/>
            </a:pPr>
            <a:endParaRPr lang="en-US" dirty="0" smtClean="0">
              <a:solidFill>
                <a:schemeClr val="tx1"/>
              </a:solidFill>
            </a:endParaRPr>
          </a:p>
          <a:p>
            <a:pPr lvl="2" algn="l">
              <a:buFont typeface="Wingdings" pitchFamily="2" charset="2"/>
              <a:buChar char="Ø"/>
            </a:pPr>
            <a:endParaRPr lang="en-US" dirty="0" smtClean="0">
              <a:solidFill>
                <a:schemeClr val="tx1"/>
              </a:solidFill>
            </a:endParaRPr>
          </a:p>
          <a:p>
            <a:pPr lvl="2" algn="l"/>
            <a:endParaRPr lang="en-US" sz="1100" dirty="0" smtClean="0">
              <a:solidFill>
                <a:schemeClr val="tx1"/>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228600"/>
            <a:ext cx="8686800" cy="1066800"/>
          </a:xfrm>
        </p:spPr>
        <p:txBody>
          <a:bodyPr/>
          <a:lstStyle/>
          <a:p>
            <a:r>
              <a:rPr lang="en-US" dirty="0" smtClean="0">
                <a:latin typeface="Arial Narrow" pitchFamily="34" charset="0"/>
              </a:rPr>
              <a:t>What’s the big idea?</a:t>
            </a:r>
            <a:br>
              <a:rPr lang="en-US" dirty="0" smtClean="0">
                <a:latin typeface="Arial Narrow" pitchFamily="34" charset="0"/>
              </a:rPr>
            </a:br>
            <a:r>
              <a:rPr lang="en-US" dirty="0" smtClean="0">
                <a:latin typeface="Arial Narrow" pitchFamily="34" charset="0"/>
              </a:rPr>
              <a:t>Standards for Mathematical Practice</a:t>
            </a:r>
            <a:endParaRPr lang="en-US" dirty="0">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7724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5" descr="SMPStrategiesZimba.JPG"/>
          <p:cNvPicPr>
            <a:picLocks noChangeAspect="1"/>
          </p:cNvPicPr>
          <p:nvPr/>
        </p:nvPicPr>
        <p:blipFill>
          <a:blip r:embed="rId4" cstate="print"/>
          <a:stretch>
            <a:fillRect/>
          </a:stretch>
        </p:blipFill>
        <p:spPr>
          <a:xfrm>
            <a:off x="1752600" y="1447800"/>
            <a:ext cx="5588000" cy="4191000"/>
          </a:xfrm>
          <a:prstGeom prst="rect">
            <a:avLst/>
          </a:prstGeom>
        </p:spPr>
      </p:pic>
      <p:sp>
        <p:nvSpPr>
          <p:cNvPr id="3" name="Subtitle 2"/>
          <p:cNvSpPr>
            <a:spLocks noGrp="1"/>
          </p:cNvSpPr>
          <p:nvPr>
            <p:ph type="subTitle" idx="1"/>
          </p:nvPr>
        </p:nvSpPr>
        <p:spPr>
          <a:xfrm>
            <a:off x="152400" y="1600200"/>
            <a:ext cx="8763000" cy="4648200"/>
          </a:xfrm>
        </p:spPr>
        <p:txBody>
          <a:bodyPr/>
          <a:lstStyle/>
          <a:p>
            <a:pPr lvl="2" algn="l">
              <a:buFont typeface="Wingdings" pitchFamily="2" charset="2"/>
              <a:buChar char="Ø"/>
            </a:pPr>
            <a:endParaRPr lang="en-US" sz="2000" dirty="0" smtClean="0">
              <a:solidFill>
                <a:schemeClr val="tx1"/>
              </a:solidFill>
            </a:endParaRPr>
          </a:p>
          <a:p>
            <a:pPr lvl="2" algn="l"/>
            <a:endParaRPr lang="en-US" dirty="0" smtClean="0">
              <a:solidFill>
                <a:schemeClr val="tx1"/>
              </a:solidFill>
            </a:endParaRPr>
          </a:p>
          <a:p>
            <a:pPr lvl="2" algn="l"/>
            <a:endParaRPr lang="en-US" dirty="0" smtClean="0">
              <a:solidFill>
                <a:schemeClr val="tx1"/>
              </a:solidFill>
            </a:endParaRPr>
          </a:p>
          <a:p>
            <a:pPr lvl="2" algn="l"/>
            <a:endParaRPr lang="en-US" dirty="0" smtClean="0">
              <a:solidFill>
                <a:schemeClr val="tx1"/>
              </a:solidFill>
            </a:endParaRPr>
          </a:p>
          <a:p>
            <a:pPr lvl="2" algn="l"/>
            <a:endParaRPr lang="en-US" dirty="0" smtClean="0">
              <a:solidFill>
                <a:schemeClr val="tx1"/>
              </a:solidFill>
            </a:endParaRPr>
          </a:p>
          <a:p>
            <a:pPr lvl="2" algn="l"/>
            <a:endParaRPr lang="en-US" dirty="0" smtClean="0">
              <a:solidFill>
                <a:schemeClr val="tx1"/>
              </a:solidFill>
            </a:endParaRPr>
          </a:p>
          <a:p>
            <a:pPr lvl="2" algn="l"/>
            <a:endParaRPr lang="en-US" dirty="0" smtClean="0">
              <a:solidFill>
                <a:schemeClr val="tx1"/>
              </a:solidFill>
            </a:endParaRPr>
          </a:p>
          <a:p>
            <a:pPr lvl="2" algn="l"/>
            <a:endParaRPr lang="en-US" dirty="0" smtClean="0">
              <a:solidFill>
                <a:schemeClr val="tx1"/>
              </a:solidFill>
            </a:endParaRPr>
          </a:p>
          <a:p>
            <a:pPr lvl="2" algn="l"/>
            <a:endParaRPr lang="en-US" dirty="0" smtClean="0">
              <a:solidFill>
                <a:schemeClr val="tx1"/>
              </a:solidFill>
            </a:endParaRPr>
          </a:p>
          <a:p>
            <a:pPr lvl="1" algn="l"/>
            <a:r>
              <a:rPr lang="en-US" sz="1800" dirty="0" smtClean="0">
                <a:solidFill>
                  <a:schemeClr val="tx1"/>
                </a:solidFill>
              </a:rPr>
              <a:t>Education Week Webinar – Math Practices and the Common Core</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228600"/>
            <a:ext cx="8686800" cy="1143000"/>
          </a:xfrm>
        </p:spPr>
        <p:txBody>
          <a:bodyPr/>
          <a:lstStyle/>
          <a:p>
            <a:r>
              <a:rPr lang="en-US" dirty="0" smtClean="0">
                <a:latin typeface="Arial Narrow" pitchFamily="34" charset="0"/>
              </a:rPr>
              <a:t>Questions that arose</a:t>
            </a:r>
            <a:endParaRPr lang="en-US" dirty="0">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7724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Subtitle 2"/>
          <p:cNvSpPr>
            <a:spLocks noGrp="1"/>
          </p:cNvSpPr>
          <p:nvPr>
            <p:ph type="subTitle" idx="1"/>
          </p:nvPr>
        </p:nvSpPr>
        <p:spPr>
          <a:xfrm>
            <a:off x="609600" y="1600200"/>
            <a:ext cx="8153400" cy="4419600"/>
          </a:xfrm>
        </p:spPr>
        <p:txBody>
          <a:bodyPr/>
          <a:lstStyle/>
          <a:p>
            <a:pPr algn="l"/>
            <a:endParaRPr lang="en-US" sz="1200" dirty="0" smtClean="0">
              <a:solidFill>
                <a:schemeClr val="tx1"/>
              </a:solidFill>
              <a:latin typeface="Arial Narrow" pitchFamily="34" charset="0"/>
            </a:endParaRPr>
          </a:p>
          <a:p>
            <a:pPr algn="l">
              <a:buFont typeface="Arial" pitchFamily="34" charset="0"/>
              <a:buChar char="•"/>
            </a:pPr>
            <a:r>
              <a:rPr lang="en-US" dirty="0" smtClean="0">
                <a:solidFill>
                  <a:schemeClr val="tx1"/>
                </a:solidFill>
              </a:rPr>
              <a:t> Horizontal </a:t>
            </a:r>
            <a:r>
              <a:rPr lang="en-US" dirty="0" err="1" smtClean="0">
                <a:solidFill>
                  <a:schemeClr val="tx1"/>
                </a:solidFill>
              </a:rPr>
              <a:t>vs</a:t>
            </a:r>
            <a:r>
              <a:rPr lang="en-US" dirty="0" smtClean="0">
                <a:solidFill>
                  <a:schemeClr val="tx1"/>
                </a:solidFill>
              </a:rPr>
              <a:t> Vertical</a:t>
            </a:r>
          </a:p>
          <a:p>
            <a:pPr algn="l">
              <a:buFont typeface="Arial" pitchFamily="34" charset="0"/>
              <a:buChar char="•"/>
            </a:pPr>
            <a:r>
              <a:rPr lang="en-US" i="1" dirty="0" smtClean="0">
                <a:solidFill>
                  <a:schemeClr val="tx1"/>
                </a:solidFill>
              </a:rPr>
              <a:t> r</a:t>
            </a:r>
            <a:r>
              <a:rPr lang="en-US" dirty="0" smtClean="0">
                <a:solidFill>
                  <a:schemeClr val="tx1"/>
                </a:solidFill>
              </a:rPr>
              <a:t> and residuals</a:t>
            </a:r>
            <a:endParaRPr lang="en-US" i="1"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152400" y="152400"/>
            <a:ext cx="8839200" cy="3581400"/>
          </a:xfrm>
        </p:spPr>
        <p:txBody>
          <a:bodyPr/>
          <a:lstStyle/>
          <a:p>
            <a:r>
              <a:rPr lang="en-US" dirty="0" smtClean="0"/>
              <a:t>CCGPS Mathematics</a:t>
            </a:r>
            <a:br>
              <a:rPr lang="en-US" dirty="0" smtClean="0"/>
            </a:br>
            <a:r>
              <a:rPr lang="en-US" dirty="0" smtClean="0"/>
              <a:t>Unit-by-Unit Grade Level Webinar</a:t>
            </a:r>
            <a:r>
              <a:rPr lang="en-US" sz="4000" dirty="0" smtClean="0"/>
              <a:t/>
            </a:r>
            <a:br>
              <a:rPr lang="en-US" sz="4000" dirty="0" smtClean="0"/>
            </a:br>
            <a:r>
              <a:rPr lang="en-US" sz="3200" dirty="0" smtClean="0"/>
              <a:t>Coordinate Algebra &amp; Accelerated Coordinate Algebra/Analytic Geometry A</a:t>
            </a:r>
            <a:br>
              <a:rPr lang="en-US" sz="3200" dirty="0" smtClean="0"/>
            </a:br>
            <a:r>
              <a:rPr lang="en-US" sz="3200" dirty="0" smtClean="0"/>
              <a:t>Unit 4: Describing Data</a:t>
            </a:r>
            <a:r>
              <a:rPr lang="en-US" sz="4000" dirty="0" smtClean="0"/>
              <a:t/>
            </a:r>
            <a:br>
              <a:rPr lang="en-US" sz="4000" dirty="0" smtClean="0"/>
            </a:br>
            <a:r>
              <a:rPr lang="en-US" sz="2400" dirty="0" smtClean="0"/>
              <a:t>September 6, 2012</a:t>
            </a:r>
          </a:p>
        </p:txBody>
      </p:sp>
      <p:sp>
        <p:nvSpPr>
          <p:cNvPr id="3" name="Subtitle 2"/>
          <p:cNvSpPr>
            <a:spLocks noGrp="1"/>
          </p:cNvSpPr>
          <p:nvPr>
            <p:ph type="subTitle" idx="1"/>
          </p:nvPr>
        </p:nvSpPr>
        <p:spPr>
          <a:xfrm>
            <a:off x="1295400" y="3581400"/>
            <a:ext cx="6705600" cy="2590800"/>
          </a:xfrm>
        </p:spPr>
        <p:txBody>
          <a:bodyPr rtlCol="0">
            <a:noAutofit/>
          </a:bodyPr>
          <a:lstStyle/>
          <a:p>
            <a:pPr fontAlgn="auto">
              <a:spcAft>
                <a:spcPts val="0"/>
              </a:spcAft>
              <a:buFont typeface="Arial" pitchFamily="34" charset="0"/>
              <a:buNone/>
              <a:defRPr/>
            </a:pPr>
            <a:r>
              <a:rPr lang="en-US" sz="2400" dirty="0" smtClean="0">
                <a:solidFill>
                  <a:schemeClr val="tx1"/>
                </a:solidFill>
              </a:rPr>
              <a:t>James Pratt – </a:t>
            </a:r>
            <a:r>
              <a:rPr lang="en-US" sz="2400" dirty="0" smtClean="0">
                <a:solidFill>
                  <a:schemeClr val="tx1"/>
                </a:solidFill>
                <a:hlinkClick r:id="rId3"/>
              </a:rPr>
              <a:t>jpratt@doe.k12.ga.us</a:t>
            </a:r>
            <a:endParaRPr lang="en-US" sz="2400" dirty="0" smtClean="0">
              <a:solidFill>
                <a:schemeClr val="tx1"/>
              </a:solidFill>
            </a:endParaRPr>
          </a:p>
          <a:p>
            <a:pPr fontAlgn="auto">
              <a:spcAft>
                <a:spcPts val="0"/>
              </a:spcAft>
              <a:buFont typeface="Arial" pitchFamily="34" charset="0"/>
              <a:buNone/>
              <a:defRPr/>
            </a:pPr>
            <a:r>
              <a:rPr lang="en-US" sz="2400" dirty="0" smtClean="0">
                <a:solidFill>
                  <a:schemeClr val="tx1"/>
                </a:solidFill>
              </a:rPr>
              <a:t>Brooke Kline – </a:t>
            </a:r>
            <a:r>
              <a:rPr lang="en-US" sz="2400" dirty="0" smtClean="0">
                <a:solidFill>
                  <a:schemeClr val="tx1"/>
                </a:solidFill>
                <a:hlinkClick r:id="rId4"/>
              </a:rPr>
              <a:t>bkline@doe.k12.ga.us</a:t>
            </a:r>
            <a:endParaRPr lang="en-US" sz="2400" dirty="0" smtClean="0">
              <a:solidFill>
                <a:schemeClr val="tx1"/>
              </a:solidFill>
            </a:endParaRPr>
          </a:p>
          <a:p>
            <a:pPr fontAlgn="auto">
              <a:spcAft>
                <a:spcPts val="0"/>
              </a:spcAft>
              <a:buFont typeface="Arial" pitchFamily="34" charset="0"/>
              <a:buNone/>
              <a:defRPr/>
            </a:pPr>
            <a:r>
              <a:rPr lang="en-US" sz="2400" dirty="0" smtClean="0">
                <a:solidFill>
                  <a:schemeClr val="tx1"/>
                </a:solidFill>
              </a:rPr>
              <a:t>Secondary Mathematics Specialists</a:t>
            </a:r>
          </a:p>
          <a:p>
            <a:pPr fontAlgn="auto">
              <a:spcAft>
                <a:spcPts val="0"/>
              </a:spcAft>
              <a:buFont typeface="Arial" pitchFamily="34" charset="0"/>
              <a:buNone/>
              <a:defRPr/>
            </a:pPr>
            <a:endParaRPr lang="en-US" sz="2400" dirty="0" smtClean="0">
              <a:solidFill>
                <a:schemeClr val="tx1"/>
              </a:solidFill>
            </a:endParaRPr>
          </a:p>
          <a:p>
            <a:pPr fontAlgn="auto">
              <a:spcAft>
                <a:spcPts val="0"/>
              </a:spcAft>
              <a:buFont typeface="Arial" pitchFamily="34" charset="0"/>
              <a:buNone/>
              <a:defRPr/>
            </a:pPr>
            <a:r>
              <a:rPr lang="en-US" sz="2400" dirty="0" smtClean="0">
                <a:solidFill>
                  <a:schemeClr val="tx1"/>
                </a:solidFill>
              </a:rPr>
              <a:t>These materials are for nonprofit educational purposes only.  Any other use may constitute copyright infringement. </a:t>
            </a:r>
            <a:endParaRPr lang="en-US" sz="24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5" cstate="print"/>
          <a:srcRect/>
          <a:stretch>
            <a:fillRect/>
          </a:stretch>
        </p:blipFill>
        <p:spPr bwMode="auto">
          <a:xfrm>
            <a:off x="78486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1"/>
            <a:ext cx="7772400" cy="761999"/>
          </a:xfrm>
        </p:spPr>
        <p:txBody>
          <a:bodyPr/>
          <a:lstStyle/>
          <a:p>
            <a:r>
              <a:rPr lang="en-US" dirty="0" smtClean="0"/>
              <a:t>Coherence and Focus – Unit 4</a:t>
            </a:r>
            <a:endParaRPr lang="en-US" dirty="0"/>
          </a:p>
        </p:txBody>
      </p:sp>
      <p:pic>
        <p:nvPicPr>
          <p:cNvPr id="9" name="Picture 8" descr="FocusCoherenceZimba.JPG"/>
          <p:cNvPicPr>
            <a:picLocks noChangeAspect="1"/>
          </p:cNvPicPr>
          <p:nvPr/>
        </p:nvPicPr>
        <p:blipFill>
          <a:blip r:embed="rId3" cstate="print"/>
          <a:stretch>
            <a:fillRect/>
          </a:stretch>
        </p:blipFill>
        <p:spPr>
          <a:xfrm>
            <a:off x="1371600" y="1066800"/>
            <a:ext cx="6553200" cy="4914900"/>
          </a:xfrm>
          <a:prstGeom prst="rect">
            <a:avLst/>
          </a:prstGeom>
        </p:spPr>
      </p:pic>
      <p:pic>
        <p:nvPicPr>
          <p:cNvPr id="7"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6962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Rectangle 9"/>
          <p:cNvSpPr/>
          <p:nvPr/>
        </p:nvSpPr>
        <p:spPr>
          <a:xfrm>
            <a:off x="838200" y="990600"/>
            <a:ext cx="7620000" cy="4801314"/>
          </a:xfrm>
          <a:prstGeom prst="rect">
            <a:avLst/>
          </a:prstGeom>
        </p:spPr>
        <p:txBody>
          <a:bodyPr wrap="square">
            <a:spAutoFit/>
          </a:bodyPr>
          <a:lstStyle/>
          <a:p>
            <a:pPr lvl="2"/>
            <a:endParaRPr lang="en-US" dirty="0" smtClean="0"/>
          </a:p>
          <a:p>
            <a:pPr lvl="2"/>
            <a:endParaRPr lang="en-US" dirty="0" smtClean="0"/>
          </a:p>
          <a:p>
            <a:pPr lvl="2"/>
            <a:endParaRPr lang="en-US" dirty="0" smtClean="0"/>
          </a:p>
          <a:p>
            <a:pPr lvl="2"/>
            <a:endParaRPr lang="en-US" dirty="0" smtClean="0"/>
          </a:p>
          <a:p>
            <a:pPr lvl="2"/>
            <a:endParaRPr lang="en-US" dirty="0" smtClean="0"/>
          </a:p>
          <a:p>
            <a:pPr lvl="2"/>
            <a:endParaRPr lang="en-US" dirty="0" smtClean="0"/>
          </a:p>
          <a:p>
            <a:pPr lvl="2"/>
            <a:endParaRPr lang="en-US" dirty="0" smtClean="0"/>
          </a:p>
          <a:p>
            <a:pPr lvl="2"/>
            <a:endParaRPr lang="en-US" dirty="0" smtClean="0"/>
          </a:p>
          <a:p>
            <a:pPr lvl="2"/>
            <a:endParaRPr lang="en-US" dirty="0" smtClean="0"/>
          </a:p>
          <a:p>
            <a:pPr lvl="2"/>
            <a:endParaRPr lang="en-US" dirty="0" smtClean="0"/>
          </a:p>
          <a:p>
            <a:pPr lvl="2"/>
            <a:endParaRPr lang="en-US" dirty="0" smtClean="0"/>
          </a:p>
          <a:p>
            <a:pPr lvl="2"/>
            <a:endParaRPr lang="en-US" dirty="0" smtClean="0"/>
          </a:p>
          <a:p>
            <a:pPr lvl="2"/>
            <a:endParaRPr lang="en-US" dirty="0" smtClean="0"/>
          </a:p>
          <a:p>
            <a:pPr lvl="2"/>
            <a:endParaRPr lang="en-US" dirty="0" smtClean="0"/>
          </a:p>
          <a:p>
            <a:pPr lvl="2"/>
            <a:endParaRPr lang="en-US" dirty="0" smtClean="0"/>
          </a:p>
          <a:p>
            <a:pPr lvl="2"/>
            <a:endParaRPr lang="en-US" dirty="0" smtClean="0"/>
          </a:p>
          <a:p>
            <a:r>
              <a:rPr lang="en-US" dirty="0" smtClean="0">
                <a:latin typeface="+mj-lt"/>
              </a:rPr>
              <a:t>Education Week Webinar – Jason </a:t>
            </a:r>
            <a:r>
              <a:rPr lang="en-US" dirty="0" err="1" smtClean="0">
                <a:latin typeface="+mj-lt"/>
              </a:rPr>
              <a:t>Zimba</a:t>
            </a:r>
            <a:r>
              <a:rPr lang="en-US" dirty="0" smtClean="0">
                <a:latin typeface="+mj-lt"/>
              </a:rPr>
              <a:t>, lead writer of the CCSM</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1"/>
            <a:ext cx="7772400" cy="609600"/>
          </a:xfrm>
        </p:spPr>
        <p:txBody>
          <a:bodyPr/>
          <a:lstStyle/>
          <a:p>
            <a:r>
              <a:rPr lang="en-US" dirty="0" smtClean="0">
                <a:latin typeface="Arial Narrow" pitchFamily="34" charset="0"/>
              </a:rPr>
              <a:t>Coherence and Focus – Unit 4</a:t>
            </a:r>
            <a:endParaRPr lang="en-US" dirty="0">
              <a:latin typeface="Arial Narrow" pitchFamily="34" charset="0"/>
            </a:endParaRPr>
          </a:p>
        </p:txBody>
      </p:sp>
      <p:sp>
        <p:nvSpPr>
          <p:cNvPr id="3" name="Subtitle 2"/>
          <p:cNvSpPr>
            <a:spLocks noGrp="1"/>
          </p:cNvSpPr>
          <p:nvPr>
            <p:ph type="subTitle" idx="1"/>
          </p:nvPr>
        </p:nvSpPr>
        <p:spPr>
          <a:xfrm>
            <a:off x="609600" y="914400"/>
            <a:ext cx="8153400" cy="5105400"/>
          </a:xfrm>
        </p:spPr>
        <p:txBody>
          <a:bodyPr/>
          <a:lstStyle/>
          <a:p>
            <a:r>
              <a:rPr lang="en-US" sz="3600" dirty="0" smtClean="0">
                <a:solidFill>
                  <a:schemeClr val="tx1"/>
                </a:solidFill>
                <a:latin typeface="Arial Narrow" pitchFamily="34" charset="0"/>
              </a:rPr>
              <a:t>What are students coming with?</a:t>
            </a:r>
          </a:p>
          <a:p>
            <a:r>
              <a:rPr lang="en-US" sz="3600" dirty="0" smtClean="0">
                <a:solidFill>
                  <a:schemeClr val="tx1"/>
                </a:solidFill>
                <a:latin typeface="Arial Narrow" pitchFamily="34" charset="0"/>
              </a:rPr>
              <a:t>What foundation is being built?</a:t>
            </a:r>
          </a:p>
          <a:p>
            <a:r>
              <a:rPr lang="en-US" sz="3600" dirty="0" smtClean="0">
                <a:solidFill>
                  <a:schemeClr val="tx1"/>
                </a:solidFill>
                <a:latin typeface="Arial Narrow" pitchFamily="34" charset="0"/>
              </a:rPr>
              <a:t>Where does this understanding lead students?</a:t>
            </a:r>
          </a:p>
          <a:p>
            <a:pPr algn="l"/>
            <a:endParaRPr lang="en-US" sz="1200" dirty="0" smtClean="0">
              <a:solidFill>
                <a:schemeClr val="tx1"/>
              </a:solidFill>
              <a:latin typeface="Arial Narrow" pitchFamily="34" charset="0"/>
            </a:endParaRPr>
          </a:p>
          <a:p>
            <a:pPr algn="l">
              <a:buFont typeface="Arial" pitchFamily="34" charset="0"/>
              <a:buChar char="•"/>
            </a:pPr>
            <a:r>
              <a:rPr lang="en-US" sz="4000" dirty="0" smtClean="0">
                <a:solidFill>
                  <a:schemeClr val="tx1"/>
                </a:solidFill>
              </a:rPr>
              <a:t>Concepts and Skills to Maintain</a:t>
            </a:r>
          </a:p>
          <a:p>
            <a:pPr algn="l">
              <a:buFont typeface="Arial" pitchFamily="34" charset="0"/>
              <a:buChar char="•"/>
            </a:pPr>
            <a:r>
              <a:rPr lang="en-US" sz="4000" dirty="0" smtClean="0">
                <a:solidFill>
                  <a:schemeClr val="tx1"/>
                </a:solidFill>
              </a:rPr>
              <a:t>Enduring Understandings</a:t>
            </a:r>
          </a:p>
          <a:p>
            <a:pPr algn="l">
              <a:buFont typeface="Arial" pitchFamily="34" charset="0"/>
              <a:buChar char="•"/>
            </a:pPr>
            <a:r>
              <a:rPr lang="en-US" sz="4000" dirty="0" smtClean="0">
                <a:solidFill>
                  <a:schemeClr val="tx1"/>
                </a:solidFill>
              </a:rPr>
              <a:t>Evidence of Learning</a:t>
            </a:r>
          </a:p>
          <a:p>
            <a:pPr algn="l">
              <a:buFont typeface="Arial" pitchFamily="34" charset="0"/>
              <a:buChar char="•"/>
            </a:pPr>
            <a:endParaRPr lang="en-US" dirty="0">
              <a:solidFill>
                <a:schemeClr val="tx1"/>
              </a:solidFill>
            </a:endParaRPr>
          </a:p>
        </p:txBody>
      </p:sp>
      <p:pic>
        <p:nvPicPr>
          <p:cNvPr id="9"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7724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1"/>
            <a:ext cx="7772400" cy="761999"/>
          </a:xfrm>
        </p:spPr>
        <p:txBody>
          <a:bodyPr/>
          <a:lstStyle/>
          <a:p>
            <a:r>
              <a:rPr lang="en-US" dirty="0" smtClean="0"/>
              <a:t>Coherence and Focus – Unit 4</a:t>
            </a:r>
            <a:endParaRPr lang="en-US" dirty="0"/>
          </a:p>
        </p:txBody>
      </p:sp>
      <p:sp>
        <p:nvSpPr>
          <p:cNvPr id="3" name="Subtitle 2"/>
          <p:cNvSpPr>
            <a:spLocks noGrp="1"/>
          </p:cNvSpPr>
          <p:nvPr>
            <p:ph type="subTitle" idx="1"/>
          </p:nvPr>
        </p:nvSpPr>
        <p:spPr>
          <a:xfrm>
            <a:off x="609600" y="1066800"/>
            <a:ext cx="8153400" cy="4648200"/>
          </a:xfrm>
        </p:spPr>
        <p:txBody>
          <a:bodyPr/>
          <a:lstStyle/>
          <a:p>
            <a:pPr algn="l"/>
            <a:r>
              <a:rPr lang="en-US" dirty="0" smtClean="0">
                <a:solidFill>
                  <a:schemeClr val="tx1"/>
                </a:solidFill>
              </a:rPr>
              <a:t>View across grade bands</a:t>
            </a:r>
          </a:p>
          <a:p>
            <a:pPr lvl="1" algn="l">
              <a:buFont typeface="Arial" pitchFamily="34" charset="0"/>
              <a:buChar char="•"/>
            </a:pPr>
            <a:r>
              <a:rPr lang="en-US" dirty="0" smtClean="0">
                <a:solidFill>
                  <a:schemeClr val="tx1"/>
                </a:solidFill>
              </a:rPr>
              <a:t> K-8</a:t>
            </a:r>
            <a:r>
              <a:rPr lang="en-US" baseline="30000" dirty="0" smtClean="0">
                <a:solidFill>
                  <a:schemeClr val="tx1"/>
                </a:solidFill>
              </a:rPr>
              <a:t>th</a:t>
            </a:r>
            <a:r>
              <a:rPr lang="en-US" dirty="0" smtClean="0">
                <a:solidFill>
                  <a:schemeClr val="tx1"/>
                </a:solidFill>
              </a:rPr>
              <a:t> </a:t>
            </a:r>
          </a:p>
          <a:p>
            <a:pPr lvl="2" algn="l">
              <a:buFont typeface="Wingdings" pitchFamily="2" charset="2"/>
              <a:buChar char="Ø"/>
            </a:pPr>
            <a:r>
              <a:rPr lang="en-US" dirty="0" smtClean="0">
                <a:solidFill>
                  <a:schemeClr val="tx1"/>
                </a:solidFill>
              </a:rPr>
              <a:t> Display data with bar graphs and line plots</a:t>
            </a:r>
          </a:p>
          <a:p>
            <a:pPr lvl="2" algn="l">
              <a:buFont typeface="Wingdings" pitchFamily="2" charset="2"/>
              <a:buChar char="Ø"/>
            </a:pPr>
            <a:r>
              <a:rPr lang="en-US" dirty="0" smtClean="0">
                <a:solidFill>
                  <a:schemeClr val="tx1"/>
                </a:solidFill>
              </a:rPr>
              <a:t>Summarize numerical data</a:t>
            </a:r>
          </a:p>
          <a:p>
            <a:pPr lvl="2" algn="l">
              <a:buFont typeface="Wingdings" pitchFamily="2" charset="2"/>
              <a:buChar char="Ø"/>
            </a:pPr>
            <a:r>
              <a:rPr lang="en-US" dirty="0" smtClean="0">
                <a:solidFill>
                  <a:schemeClr val="tx1"/>
                </a:solidFill>
              </a:rPr>
              <a:t>Draw informal inferences</a:t>
            </a:r>
          </a:p>
          <a:p>
            <a:pPr lvl="2" algn="l">
              <a:buFont typeface="Wingdings" pitchFamily="2" charset="2"/>
              <a:buChar char="Ø"/>
            </a:pPr>
            <a:r>
              <a:rPr lang="en-US" dirty="0" smtClean="0">
                <a:solidFill>
                  <a:schemeClr val="tx1"/>
                </a:solidFill>
              </a:rPr>
              <a:t>Investigate patterns of association</a:t>
            </a:r>
          </a:p>
          <a:p>
            <a:pPr lvl="1" algn="l">
              <a:buFont typeface="Arial" pitchFamily="34" charset="0"/>
              <a:buChar char="•"/>
            </a:pPr>
            <a:r>
              <a:rPr lang="en-US" dirty="0" smtClean="0">
                <a:solidFill>
                  <a:schemeClr val="tx1"/>
                </a:solidFill>
              </a:rPr>
              <a:t> 10</a:t>
            </a:r>
            <a:r>
              <a:rPr lang="en-US" baseline="30000" dirty="0" smtClean="0">
                <a:solidFill>
                  <a:schemeClr val="tx1"/>
                </a:solidFill>
              </a:rPr>
              <a:t>th</a:t>
            </a:r>
            <a:r>
              <a:rPr lang="en-US" dirty="0" smtClean="0">
                <a:solidFill>
                  <a:schemeClr val="tx1"/>
                </a:solidFill>
              </a:rPr>
              <a:t>-12</a:t>
            </a:r>
            <a:r>
              <a:rPr lang="en-US" baseline="30000" dirty="0" smtClean="0">
                <a:solidFill>
                  <a:schemeClr val="tx1"/>
                </a:solidFill>
              </a:rPr>
              <a:t>th</a:t>
            </a:r>
            <a:r>
              <a:rPr lang="en-US" dirty="0" smtClean="0">
                <a:solidFill>
                  <a:schemeClr val="tx1"/>
                </a:solidFill>
              </a:rPr>
              <a:t> </a:t>
            </a:r>
          </a:p>
          <a:p>
            <a:pPr lvl="2" algn="l">
              <a:buFont typeface="Wingdings" pitchFamily="2" charset="2"/>
              <a:buChar char="Ø"/>
            </a:pPr>
            <a:r>
              <a:rPr lang="en-US" dirty="0" smtClean="0">
                <a:solidFill>
                  <a:schemeClr val="tx1"/>
                </a:solidFill>
              </a:rPr>
              <a:t> Fit quadratic functions to data</a:t>
            </a:r>
          </a:p>
          <a:p>
            <a:pPr lvl="2" algn="l">
              <a:buFont typeface="Wingdings" pitchFamily="2" charset="2"/>
              <a:buChar char="Ø"/>
            </a:pPr>
            <a:r>
              <a:rPr lang="en-US" dirty="0" smtClean="0">
                <a:solidFill>
                  <a:schemeClr val="tx1"/>
                </a:solidFill>
              </a:rPr>
              <a:t>Probability models</a:t>
            </a:r>
          </a:p>
          <a:p>
            <a:pPr lvl="2" algn="l">
              <a:buFont typeface="Wingdings" pitchFamily="2" charset="2"/>
              <a:buChar char="Ø"/>
            </a:pPr>
            <a:r>
              <a:rPr lang="en-US" dirty="0" smtClean="0">
                <a:solidFill>
                  <a:schemeClr val="tx1"/>
                </a:solidFill>
              </a:rPr>
              <a:t>Use standard deviation</a:t>
            </a:r>
          </a:p>
          <a:p>
            <a:pPr algn="l">
              <a:buFont typeface="Arial" pitchFamily="34" charset="0"/>
              <a:buChar char="•"/>
            </a:pPr>
            <a:endParaRPr lang="en-US"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6962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1"/>
            <a:ext cx="7772400" cy="761999"/>
          </a:xfrm>
        </p:spPr>
        <p:txBody>
          <a:bodyPr/>
          <a:lstStyle/>
          <a:p>
            <a:r>
              <a:rPr lang="en-US" dirty="0" smtClean="0">
                <a:latin typeface="Arial Narrow" pitchFamily="34" charset="0"/>
              </a:rPr>
              <a:t>Misconception</a:t>
            </a:r>
            <a:endParaRPr lang="en-US" dirty="0">
              <a:latin typeface="Arial Narrow" pitchFamily="34" charset="0"/>
            </a:endParaRPr>
          </a:p>
        </p:txBody>
      </p:sp>
      <p:sp>
        <p:nvSpPr>
          <p:cNvPr id="3" name="Subtitle 2"/>
          <p:cNvSpPr>
            <a:spLocks noGrp="1"/>
          </p:cNvSpPr>
          <p:nvPr>
            <p:ph type="subTitle" idx="1"/>
          </p:nvPr>
        </p:nvSpPr>
        <p:spPr>
          <a:xfrm>
            <a:off x="228600" y="1143000"/>
            <a:ext cx="8686800" cy="4953000"/>
          </a:xfrm>
        </p:spPr>
        <p:txBody>
          <a:bodyPr/>
          <a:lstStyle/>
          <a:p>
            <a:pPr algn="l"/>
            <a:r>
              <a:rPr lang="en-US" sz="2800" dirty="0" smtClean="0">
                <a:solidFill>
                  <a:schemeClr val="tx1"/>
                </a:solidFill>
              </a:rPr>
              <a:t> </a:t>
            </a:r>
            <a:endParaRPr lang="en-US" sz="2400"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a:p>
            <a:pPr algn="l"/>
            <a:endParaRPr lang="en-US" sz="1800" dirty="0" smtClean="0">
              <a:solidFill>
                <a:schemeClr val="tx1"/>
              </a:solidFill>
            </a:endParaRPr>
          </a:p>
          <a:p>
            <a:pPr algn="l"/>
            <a:r>
              <a:rPr lang="en-US" sz="1800" smtClean="0"/>
              <a:t>xkcd.com </a:t>
            </a:r>
            <a:endParaRPr lang="en-US" sz="1800" i="1"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5" descr="3ngU8.png"/>
          <p:cNvPicPr>
            <a:picLocks noChangeAspect="1"/>
          </p:cNvPicPr>
          <p:nvPr/>
        </p:nvPicPr>
        <p:blipFill>
          <a:blip r:embed="rId4" cstate="print"/>
          <a:stretch>
            <a:fillRect/>
          </a:stretch>
        </p:blipFill>
        <p:spPr>
          <a:xfrm>
            <a:off x="304800" y="2069757"/>
            <a:ext cx="8458200" cy="2514600"/>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0"/>
            <a:ext cx="7772400" cy="1219199"/>
          </a:xfrm>
        </p:spPr>
        <p:txBody>
          <a:bodyPr/>
          <a:lstStyle/>
          <a:p>
            <a:r>
              <a:rPr lang="en-US" dirty="0" smtClean="0"/>
              <a:t>Examples &amp; Explanations</a:t>
            </a:r>
            <a:endParaRPr lang="en-US" dirty="0"/>
          </a:p>
        </p:txBody>
      </p:sp>
      <p:sp>
        <p:nvSpPr>
          <p:cNvPr id="3" name="Subtitle 2"/>
          <p:cNvSpPr>
            <a:spLocks noGrp="1"/>
          </p:cNvSpPr>
          <p:nvPr>
            <p:ph type="subTitle" idx="1"/>
          </p:nvPr>
        </p:nvSpPr>
        <p:spPr>
          <a:xfrm>
            <a:off x="838200" y="1752600"/>
            <a:ext cx="7543800" cy="3886200"/>
          </a:xfrm>
        </p:spPr>
        <p:txBody>
          <a:bodyPr/>
          <a:lstStyle/>
          <a:p>
            <a:pPr algn="l"/>
            <a:endParaRPr lang="en-US"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6" name="Table 5"/>
          <p:cNvGraphicFramePr>
            <a:graphicFrameLocks noGrp="1"/>
          </p:cNvGraphicFramePr>
          <p:nvPr/>
        </p:nvGraphicFramePr>
        <p:xfrm>
          <a:off x="1295400" y="1371600"/>
          <a:ext cx="6675120" cy="4587240"/>
        </p:xfrm>
        <a:graphic>
          <a:graphicData uri="http://schemas.openxmlformats.org/drawingml/2006/table">
            <a:tbl>
              <a:tblPr firstRow="1" bandRow="1">
                <a:tableStyleId>{5C22544A-7EE6-4342-B048-85BDC9FD1C3A}</a:tableStyleId>
              </a:tblPr>
              <a:tblGrid>
                <a:gridCol w="731520"/>
                <a:gridCol w="731520"/>
                <a:gridCol w="274320"/>
                <a:gridCol w="731520"/>
                <a:gridCol w="731520"/>
                <a:gridCol w="274320"/>
                <a:gridCol w="731520"/>
                <a:gridCol w="731520"/>
                <a:gridCol w="274320"/>
                <a:gridCol w="731520"/>
                <a:gridCol w="731520"/>
              </a:tblGrid>
              <a:tr h="274320">
                <a:tc gridSpan="2">
                  <a:txBody>
                    <a:bodyPr/>
                    <a:lstStyle/>
                    <a:p>
                      <a:pPr algn="ctr"/>
                      <a:r>
                        <a:rPr lang="en-US" dirty="0" smtClean="0"/>
                        <a:t>1</a:t>
                      </a:r>
                      <a:endParaRPr lang="en-US" dirty="0"/>
                    </a:p>
                  </a:txBody>
                  <a:tcPr/>
                </a:tc>
                <a:tc hMerge="1">
                  <a:txBody>
                    <a:bodyPr/>
                    <a:lstStyle/>
                    <a:p>
                      <a:endParaRPr lang="en-US" dirty="0"/>
                    </a:p>
                  </a:txBody>
                  <a:tcPr/>
                </a:tc>
                <a:tc>
                  <a:txBody>
                    <a:bodyPr/>
                    <a:lstStyle/>
                    <a:p>
                      <a:pPr algn="ctr"/>
                      <a:endParaRPr lang="en-US" dirty="0"/>
                    </a:p>
                  </a:txBody>
                  <a:tcPr/>
                </a:tc>
                <a:tc gridSpan="2">
                  <a:txBody>
                    <a:bodyPr/>
                    <a:lstStyle/>
                    <a:p>
                      <a:pPr algn="ctr"/>
                      <a:r>
                        <a:rPr lang="en-US" dirty="0" smtClean="0"/>
                        <a:t>2</a:t>
                      </a:r>
                      <a:endParaRPr lang="en-US" dirty="0"/>
                    </a:p>
                  </a:txBody>
                  <a:tcPr/>
                </a:tc>
                <a:tc hMerge="1">
                  <a:txBody>
                    <a:bodyPr/>
                    <a:lstStyle/>
                    <a:p>
                      <a:endParaRPr lang="en-US" dirty="0"/>
                    </a:p>
                  </a:txBody>
                  <a:tcPr/>
                </a:tc>
                <a:tc>
                  <a:txBody>
                    <a:bodyPr/>
                    <a:lstStyle/>
                    <a:p>
                      <a:pPr algn="ctr"/>
                      <a:endParaRPr lang="en-US" dirty="0"/>
                    </a:p>
                  </a:txBody>
                  <a:tcPr/>
                </a:tc>
                <a:tc gridSpan="2">
                  <a:txBody>
                    <a:bodyPr/>
                    <a:lstStyle/>
                    <a:p>
                      <a:pPr algn="ctr"/>
                      <a:r>
                        <a:rPr lang="en-US" dirty="0" smtClean="0"/>
                        <a:t>3</a:t>
                      </a:r>
                      <a:endParaRPr lang="en-US" dirty="0"/>
                    </a:p>
                  </a:txBody>
                  <a:tcPr/>
                </a:tc>
                <a:tc hMerge="1">
                  <a:txBody>
                    <a:bodyPr/>
                    <a:lstStyle/>
                    <a:p>
                      <a:endParaRPr lang="en-US" dirty="0"/>
                    </a:p>
                  </a:txBody>
                  <a:tcPr/>
                </a:tc>
                <a:tc>
                  <a:txBody>
                    <a:bodyPr/>
                    <a:lstStyle/>
                    <a:p>
                      <a:pPr algn="ctr"/>
                      <a:endParaRPr lang="en-US" dirty="0"/>
                    </a:p>
                  </a:txBody>
                  <a:tcPr/>
                </a:tc>
                <a:tc gridSpan="2">
                  <a:txBody>
                    <a:bodyPr/>
                    <a:lstStyle/>
                    <a:p>
                      <a:pPr algn="ctr"/>
                      <a:r>
                        <a:rPr lang="en-US" dirty="0" smtClean="0"/>
                        <a:t>4</a:t>
                      </a:r>
                      <a:endParaRPr lang="en-US" dirty="0"/>
                    </a:p>
                  </a:txBody>
                  <a:tcPr/>
                </a:tc>
                <a:tc hMerge="1">
                  <a:txBody>
                    <a:bodyPr/>
                    <a:lstStyle/>
                    <a:p>
                      <a:endParaRPr lang="en-US" dirty="0"/>
                    </a:p>
                  </a:txBody>
                  <a:tcPr/>
                </a:tc>
              </a:tr>
              <a:tr h="365760">
                <a:tc>
                  <a:txBody>
                    <a:bodyPr/>
                    <a:lstStyle/>
                    <a:p>
                      <a:pPr algn="ctr"/>
                      <a:r>
                        <a:rPr lang="en-US" sz="1700" i="1" dirty="0" smtClean="0"/>
                        <a:t>x</a:t>
                      </a:r>
                      <a:endParaRPr lang="en-US" sz="1700" i="1" dirty="0"/>
                    </a:p>
                  </a:txBody>
                  <a:tcPr/>
                </a:tc>
                <a:tc>
                  <a:txBody>
                    <a:bodyPr/>
                    <a:lstStyle/>
                    <a:p>
                      <a:pPr algn="ctr"/>
                      <a:r>
                        <a:rPr lang="en-US" sz="1700" i="1" dirty="0" smtClean="0"/>
                        <a:t>y</a:t>
                      </a:r>
                      <a:endParaRPr lang="en-US" sz="1700" i="1" dirty="0"/>
                    </a:p>
                  </a:txBody>
                  <a:tcPr/>
                </a:tc>
                <a:tc>
                  <a:txBody>
                    <a:bodyPr/>
                    <a:lstStyle/>
                    <a:p>
                      <a:pPr algn="ctr"/>
                      <a:endParaRPr lang="en-US" sz="1700" i="1" dirty="0"/>
                    </a:p>
                  </a:txBody>
                  <a:tcPr/>
                </a:tc>
                <a:tc>
                  <a:txBody>
                    <a:bodyPr/>
                    <a:lstStyle/>
                    <a:p>
                      <a:pPr algn="ctr"/>
                      <a:r>
                        <a:rPr lang="en-US" sz="1700" i="1" dirty="0" smtClean="0"/>
                        <a:t>x</a:t>
                      </a:r>
                      <a:endParaRPr lang="en-US" sz="1700" i="1" dirty="0"/>
                    </a:p>
                  </a:txBody>
                  <a:tcPr/>
                </a:tc>
                <a:tc>
                  <a:txBody>
                    <a:bodyPr/>
                    <a:lstStyle/>
                    <a:p>
                      <a:pPr algn="ctr"/>
                      <a:r>
                        <a:rPr lang="en-US" sz="1700" i="1" dirty="0" smtClean="0"/>
                        <a:t>y</a:t>
                      </a:r>
                      <a:endParaRPr lang="en-US" sz="1700" i="1" dirty="0"/>
                    </a:p>
                  </a:txBody>
                  <a:tcPr/>
                </a:tc>
                <a:tc>
                  <a:txBody>
                    <a:bodyPr/>
                    <a:lstStyle/>
                    <a:p>
                      <a:pPr algn="ctr"/>
                      <a:endParaRPr lang="en-US" sz="1700" i="1" dirty="0"/>
                    </a:p>
                  </a:txBody>
                  <a:tcPr/>
                </a:tc>
                <a:tc>
                  <a:txBody>
                    <a:bodyPr/>
                    <a:lstStyle/>
                    <a:p>
                      <a:pPr algn="ctr"/>
                      <a:r>
                        <a:rPr lang="en-US" sz="1700" i="1" dirty="0" smtClean="0"/>
                        <a:t>x</a:t>
                      </a:r>
                      <a:endParaRPr lang="en-US" sz="1700" i="1" dirty="0"/>
                    </a:p>
                  </a:txBody>
                  <a:tcPr/>
                </a:tc>
                <a:tc>
                  <a:txBody>
                    <a:bodyPr/>
                    <a:lstStyle/>
                    <a:p>
                      <a:pPr algn="ctr"/>
                      <a:r>
                        <a:rPr lang="en-US" sz="1700" i="1" dirty="0" smtClean="0"/>
                        <a:t>y</a:t>
                      </a:r>
                      <a:endParaRPr lang="en-US" sz="1700" i="1" dirty="0"/>
                    </a:p>
                  </a:txBody>
                  <a:tcPr/>
                </a:tc>
                <a:tc>
                  <a:txBody>
                    <a:bodyPr/>
                    <a:lstStyle/>
                    <a:p>
                      <a:pPr algn="ctr"/>
                      <a:endParaRPr lang="en-US" sz="1700" i="1" dirty="0"/>
                    </a:p>
                  </a:txBody>
                  <a:tcPr/>
                </a:tc>
                <a:tc>
                  <a:txBody>
                    <a:bodyPr/>
                    <a:lstStyle/>
                    <a:p>
                      <a:pPr algn="ctr"/>
                      <a:r>
                        <a:rPr lang="en-US" sz="1700" i="1" dirty="0" smtClean="0"/>
                        <a:t>x</a:t>
                      </a:r>
                      <a:endParaRPr lang="en-US" sz="1700" i="1" dirty="0"/>
                    </a:p>
                  </a:txBody>
                  <a:tcPr/>
                </a:tc>
                <a:tc>
                  <a:txBody>
                    <a:bodyPr/>
                    <a:lstStyle/>
                    <a:p>
                      <a:pPr algn="ctr"/>
                      <a:r>
                        <a:rPr lang="en-US" sz="1700" i="1" dirty="0" smtClean="0"/>
                        <a:t>y</a:t>
                      </a:r>
                      <a:endParaRPr lang="en-US" sz="1700" i="1" dirty="0"/>
                    </a:p>
                  </a:txBody>
                  <a:tcPr/>
                </a:tc>
              </a:tr>
              <a:tr h="274320">
                <a:tc>
                  <a:txBody>
                    <a:bodyPr/>
                    <a:lstStyle/>
                    <a:p>
                      <a:pPr algn="ctr"/>
                      <a:r>
                        <a:rPr lang="en-US" sz="1700" dirty="0" smtClean="0"/>
                        <a:t>10.0</a:t>
                      </a:r>
                      <a:endParaRPr lang="en-US" sz="1700" dirty="0"/>
                    </a:p>
                  </a:txBody>
                  <a:tcPr/>
                </a:tc>
                <a:tc>
                  <a:txBody>
                    <a:bodyPr/>
                    <a:lstStyle/>
                    <a:p>
                      <a:pPr algn="ctr"/>
                      <a:r>
                        <a:rPr lang="en-US" sz="1700" dirty="0" smtClean="0"/>
                        <a:t>8.04</a:t>
                      </a:r>
                      <a:endParaRPr lang="en-US" sz="1700" dirty="0"/>
                    </a:p>
                  </a:txBody>
                  <a:tcPr/>
                </a:tc>
                <a:tc>
                  <a:txBody>
                    <a:bodyPr/>
                    <a:lstStyle/>
                    <a:p>
                      <a:pPr algn="ctr"/>
                      <a:endParaRPr lang="en-US" sz="1700" dirty="0"/>
                    </a:p>
                  </a:txBody>
                  <a:tcPr/>
                </a:tc>
                <a:tc>
                  <a:txBody>
                    <a:bodyPr/>
                    <a:lstStyle/>
                    <a:p>
                      <a:pPr algn="ctr"/>
                      <a:r>
                        <a:rPr lang="en-US" sz="1700" dirty="0" smtClean="0"/>
                        <a:t>10.0</a:t>
                      </a:r>
                      <a:endParaRPr lang="en-US" sz="1700" dirty="0"/>
                    </a:p>
                  </a:txBody>
                  <a:tcPr/>
                </a:tc>
                <a:tc>
                  <a:txBody>
                    <a:bodyPr/>
                    <a:lstStyle/>
                    <a:p>
                      <a:pPr algn="ctr"/>
                      <a:r>
                        <a:rPr lang="en-US" sz="1700" dirty="0" smtClean="0"/>
                        <a:t>9.14</a:t>
                      </a:r>
                      <a:endParaRPr lang="en-US" sz="1700" dirty="0"/>
                    </a:p>
                  </a:txBody>
                  <a:tcPr/>
                </a:tc>
                <a:tc>
                  <a:txBody>
                    <a:bodyPr/>
                    <a:lstStyle/>
                    <a:p>
                      <a:pPr algn="ctr"/>
                      <a:endParaRPr lang="en-US" sz="1700" dirty="0"/>
                    </a:p>
                  </a:txBody>
                  <a:tcPr/>
                </a:tc>
                <a:tc>
                  <a:txBody>
                    <a:bodyPr/>
                    <a:lstStyle/>
                    <a:p>
                      <a:pPr algn="ctr"/>
                      <a:r>
                        <a:rPr lang="en-US" sz="1700" dirty="0" smtClean="0"/>
                        <a:t>10.0</a:t>
                      </a:r>
                      <a:endParaRPr lang="en-US" sz="1700" dirty="0"/>
                    </a:p>
                  </a:txBody>
                  <a:tcPr/>
                </a:tc>
                <a:tc>
                  <a:txBody>
                    <a:bodyPr/>
                    <a:lstStyle/>
                    <a:p>
                      <a:pPr algn="ctr"/>
                      <a:r>
                        <a:rPr lang="en-US" sz="1700" dirty="0" smtClean="0"/>
                        <a:t>7.46</a:t>
                      </a:r>
                      <a:endParaRPr lang="en-US" sz="1700" dirty="0"/>
                    </a:p>
                  </a:txBody>
                  <a:tcPr/>
                </a:tc>
                <a:tc>
                  <a:txBody>
                    <a:bodyPr/>
                    <a:lstStyle/>
                    <a:p>
                      <a:pPr algn="ctr"/>
                      <a:endParaRPr lang="en-US" sz="1700" dirty="0"/>
                    </a:p>
                  </a:txBody>
                  <a:tcPr/>
                </a:tc>
                <a:tc>
                  <a:txBody>
                    <a:bodyPr/>
                    <a:lstStyle/>
                    <a:p>
                      <a:pPr algn="ctr"/>
                      <a:r>
                        <a:rPr lang="en-US" sz="1700" dirty="0" smtClean="0"/>
                        <a:t>8.0</a:t>
                      </a:r>
                      <a:endParaRPr lang="en-US" sz="1700" dirty="0"/>
                    </a:p>
                  </a:txBody>
                  <a:tcPr/>
                </a:tc>
                <a:tc>
                  <a:txBody>
                    <a:bodyPr/>
                    <a:lstStyle/>
                    <a:p>
                      <a:pPr algn="ctr"/>
                      <a:r>
                        <a:rPr lang="en-US" sz="1700" dirty="0" smtClean="0"/>
                        <a:t>6.58</a:t>
                      </a:r>
                      <a:endParaRPr lang="en-US" sz="1700" dirty="0"/>
                    </a:p>
                  </a:txBody>
                  <a:tcPr/>
                </a:tc>
              </a:tr>
              <a:tr h="274320">
                <a:tc>
                  <a:txBody>
                    <a:bodyPr/>
                    <a:lstStyle/>
                    <a:p>
                      <a:pPr algn="ctr"/>
                      <a:r>
                        <a:rPr lang="en-US" sz="1700" dirty="0" smtClean="0"/>
                        <a:t>8.0</a:t>
                      </a:r>
                      <a:endParaRPr lang="en-US" sz="1700" dirty="0"/>
                    </a:p>
                  </a:txBody>
                  <a:tcPr/>
                </a:tc>
                <a:tc>
                  <a:txBody>
                    <a:bodyPr/>
                    <a:lstStyle/>
                    <a:p>
                      <a:pPr algn="ctr"/>
                      <a:r>
                        <a:rPr lang="en-US" sz="1700" dirty="0" smtClean="0"/>
                        <a:t>6.95</a:t>
                      </a:r>
                      <a:endParaRPr lang="en-US" sz="1700" dirty="0"/>
                    </a:p>
                  </a:txBody>
                  <a:tcPr/>
                </a:tc>
                <a:tc>
                  <a:txBody>
                    <a:bodyPr/>
                    <a:lstStyle/>
                    <a:p>
                      <a:pPr algn="ctr"/>
                      <a:endParaRPr lang="en-US" sz="1700" dirty="0"/>
                    </a:p>
                  </a:txBody>
                  <a:tcPr/>
                </a:tc>
                <a:tc>
                  <a:txBody>
                    <a:bodyPr/>
                    <a:lstStyle/>
                    <a:p>
                      <a:pPr algn="ctr"/>
                      <a:r>
                        <a:rPr lang="en-US" sz="1700" dirty="0" smtClean="0"/>
                        <a:t>8.0</a:t>
                      </a:r>
                      <a:endParaRPr lang="en-US" sz="1700" dirty="0"/>
                    </a:p>
                  </a:txBody>
                  <a:tcPr/>
                </a:tc>
                <a:tc>
                  <a:txBody>
                    <a:bodyPr/>
                    <a:lstStyle/>
                    <a:p>
                      <a:pPr algn="ctr"/>
                      <a:r>
                        <a:rPr lang="en-US" sz="1700" dirty="0" smtClean="0"/>
                        <a:t>8.14</a:t>
                      </a:r>
                      <a:endParaRPr lang="en-US" sz="1700" dirty="0"/>
                    </a:p>
                  </a:txBody>
                  <a:tcPr/>
                </a:tc>
                <a:tc>
                  <a:txBody>
                    <a:bodyPr/>
                    <a:lstStyle/>
                    <a:p>
                      <a:pPr algn="ctr"/>
                      <a:endParaRPr lang="en-US" sz="1700" dirty="0"/>
                    </a:p>
                  </a:txBody>
                  <a:tcPr/>
                </a:tc>
                <a:tc>
                  <a:txBody>
                    <a:bodyPr/>
                    <a:lstStyle/>
                    <a:p>
                      <a:pPr algn="ctr"/>
                      <a:r>
                        <a:rPr lang="en-US" sz="1700" dirty="0" smtClean="0"/>
                        <a:t>8.0</a:t>
                      </a:r>
                      <a:endParaRPr lang="en-US" sz="1700" dirty="0"/>
                    </a:p>
                  </a:txBody>
                  <a:tcPr/>
                </a:tc>
                <a:tc>
                  <a:txBody>
                    <a:bodyPr/>
                    <a:lstStyle/>
                    <a:p>
                      <a:pPr algn="ctr"/>
                      <a:r>
                        <a:rPr lang="en-US" sz="1700" dirty="0" smtClean="0"/>
                        <a:t>6.77</a:t>
                      </a:r>
                      <a:endParaRPr lang="en-US" sz="1700" dirty="0"/>
                    </a:p>
                  </a:txBody>
                  <a:tcPr/>
                </a:tc>
                <a:tc>
                  <a:txBody>
                    <a:bodyPr/>
                    <a:lstStyle/>
                    <a:p>
                      <a:pPr algn="ctr"/>
                      <a:endParaRPr lang="en-US" sz="1700" dirty="0"/>
                    </a:p>
                  </a:txBody>
                  <a:tcPr/>
                </a:tc>
                <a:tc>
                  <a:txBody>
                    <a:bodyPr/>
                    <a:lstStyle/>
                    <a:p>
                      <a:pPr algn="ctr"/>
                      <a:r>
                        <a:rPr lang="en-US" sz="1700" dirty="0" smtClean="0"/>
                        <a:t>8.0</a:t>
                      </a:r>
                      <a:endParaRPr lang="en-US" sz="1700" dirty="0"/>
                    </a:p>
                  </a:txBody>
                  <a:tcPr/>
                </a:tc>
                <a:tc>
                  <a:txBody>
                    <a:bodyPr/>
                    <a:lstStyle/>
                    <a:p>
                      <a:pPr algn="ctr"/>
                      <a:r>
                        <a:rPr lang="en-US" sz="1700" dirty="0" smtClean="0"/>
                        <a:t>5.76</a:t>
                      </a:r>
                      <a:endParaRPr lang="en-US" sz="1700" dirty="0"/>
                    </a:p>
                  </a:txBody>
                  <a:tcPr/>
                </a:tc>
              </a:tr>
              <a:tr h="274320">
                <a:tc>
                  <a:txBody>
                    <a:bodyPr/>
                    <a:lstStyle/>
                    <a:p>
                      <a:pPr algn="ctr"/>
                      <a:r>
                        <a:rPr lang="en-US" sz="1700" dirty="0" smtClean="0"/>
                        <a:t>13.0</a:t>
                      </a:r>
                      <a:endParaRPr lang="en-US" sz="1700" dirty="0"/>
                    </a:p>
                  </a:txBody>
                  <a:tcPr/>
                </a:tc>
                <a:tc>
                  <a:txBody>
                    <a:bodyPr/>
                    <a:lstStyle/>
                    <a:p>
                      <a:pPr algn="ctr"/>
                      <a:r>
                        <a:rPr lang="en-US" sz="1700" dirty="0" smtClean="0"/>
                        <a:t>7.58</a:t>
                      </a:r>
                      <a:endParaRPr lang="en-US" sz="1700" dirty="0"/>
                    </a:p>
                  </a:txBody>
                  <a:tcPr/>
                </a:tc>
                <a:tc>
                  <a:txBody>
                    <a:bodyPr/>
                    <a:lstStyle/>
                    <a:p>
                      <a:pPr algn="ctr"/>
                      <a:endParaRPr lang="en-US" sz="1700" dirty="0"/>
                    </a:p>
                  </a:txBody>
                  <a:tcPr/>
                </a:tc>
                <a:tc>
                  <a:txBody>
                    <a:bodyPr/>
                    <a:lstStyle/>
                    <a:p>
                      <a:pPr algn="ctr"/>
                      <a:r>
                        <a:rPr lang="en-US" sz="1700" dirty="0" smtClean="0"/>
                        <a:t>13.0</a:t>
                      </a:r>
                      <a:endParaRPr lang="en-US" sz="1700" dirty="0"/>
                    </a:p>
                  </a:txBody>
                  <a:tcPr/>
                </a:tc>
                <a:tc>
                  <a:txBody>
                    <a:bodyPr/>
                    <a:lstStyle/>
                    <a:p>
                      <a:pPr algn="ctr"/>
                      <a:r>
                        <a:rPr lang="en-US" sz="1700" dirty="0" smtClean="0"/>
                        <a:t>8.74</a:t>
                      </a:r>
                      <a:endParaRPr lang="en-US" sz="1700" dirty="0"/>
                    </a:p>
                  </a:txBody>
                  <a:tcPr/>
                </a:tc>
                <a:tc>
                  <a:txBody>
                    <a:bodyPr/>
                    <a:lstStyle/>
                    <a:p>
                      <a:pPr algn="ctr"/>
                      <a:endParaRPr lang="en-US" sz="1700" dirty="0"/>
                    </a:p>
                  </a:txBody>
                  <a:tcPr/>
                </a:tc>
                <a:tc>
                  <a:txBody>
                    <a:bodyPr/>
                    <a:lstStyle/>
                    <a:p>
                      <a:pPr algn="ctr"/>
                      <a:r>
                        <a:rPr lang="en-US" sz="1700" dirty="0" smtClean="0"/>
                        <a:t>13.0</a:t>
                      </a:r>
                      <a:endParaRPr lang="en-US" sz="1700" dirty="0"/>
                    </a:p>
                  </a:txBody>
                  <a:tcPr/>
                </a:tc>
                <a:tc>
                  <a:txBody>
                    <a:bodyPr/>
                    <a:lstStyle/>
                    <a:p>
                      <a:pPr algn="ctr"/>
                      <a:r>
                        <a:rPr lang="en-US" sz="1700" dirty="0" smtClean="0"/>
                        <a:t>12.74</a:t>
                      </a:r>
                      <a:endParaRPr lang="en-US" sz="1700" dirty="0"/>
                    </a:p>
                  </a:txBody>
                  <a:tcPr/>
                </a:tc>
                <a:tc>
                  <a:txBody>
                    <a:bodyPr/>
                    <a:lstStyle/>
                    <a:p>
                      <a:pPr algn="ctr"/>
                      <a:endParaRPr lang="en-US" sz="1700" dirty="0"/>
                    </a:p>
                  </a:txBody>
                  <a:tcPr/>
                </a:tc>
                <a:tc>
                  <a:txBody>
                    <a:bodyPr/>
                    <a:lstStyle/>
                    <a:p>
                      <a:pPr algn="ctr"/>
                      <a:r>
                        <a:rPr lang="en-US" sz="1700" dirty="0" smtClean="0"/>
                        <a:t>8.0</a:t>
                      </a:r>
                      <a:endParaRPr lang="en-US" sz="1700" dirty="0"/>
                    </a:p>
                  </a:txBody>
                  <a:tcPr/>
                </a:tc>
                <a:tc>
                  <a:txBody>
                    <a:bodyPr/>
                    <a:lstStyle/>
                    <a:p>
                      <a:pPr algn="ctr"/>
                      <a:r>
                        <a:rPr lang="en-US" sz="1700" dirty="0" smtClean="0"/>
                        <a:t>7.71</a:t>
                      </a:r>
                      <a:endParaRPr lang="en-US" sz="1700" dirty="0"/>
                    </a:p>
                  </a:txBody>
                  <a:tcPr/>
                </a:tc>
              </a:tr>
              <a:tr h="274320">
                <a:tc>
                  <a:txBody>
                    <a:bodyPr/>
                    <a:lstStyle/>
                    <a:p>
                      <a:pPr algn="ctr"/>
                      <a:r>
                        <a:rPr lang="en-US" sz="1700" dirty="0" smtClean="0"/>
                        <a:t>9.0</a:t>
                      </a:r>
                      <a:endParaRPr lang="en-US" sz="1700" dirty="0"/>
                    </a:p>
                  </a:txBody>
                  <a:tcPr/>
                </a:tc>
                <a:tc>
                  <a:txBody>
                    <a:bodyPr/>
                    <a:lstStyle/>
                    <a:p>
                      <a:pPr algn="ctr"/>
                      <a:r>
                        <a:rPr lang="en-US" sz="1700" dirty="0" smtClean="0"/>
                        <a:t>8.81</a:t>
                      </a:r>
                      <a:endParaRPr lang="en-US" sz="1700" dirty="0"/>
                    </a:p>
                  </a:txBody>
                  <a:tcPr/>
                </a:tc>
                <a:tc>
                  <a:txBody>
                    <a:bodyPr/>
                    <a:lstStyle/>
                    <a:p>
                      <a:pPr algn="ctr"/>
                      <a:endParaRPr lang="en-US" sz="1700" dirty="0"/>
                    </a:p>
                  </a:txBody>
                  <a:tcPr/>
                </a:tc>
                <a:tc>
                  <a:txBody>
                    <a:bodyPr/>
                    <a:lstStyle/>
                    <a:p>
                      <a:pPr algn="ctr"/>
                      <a:r>
                        <a:rPr lang="en-US" sz="1700" dirty="0" smtClean="0"/>
                        <a:t>9.0</a:t>
                      </a:r>
                      <a:endParaRPr lang="en-US" sz="1700" dirty="0"/>
                    </a:p>
                  </a:txBody>
                  <a:tcPr/>
                </a:tc>
                <a:tc>
                  <a:txBody>
                    <a:bodyPr/>
                    <a:lstStyle/>
                    <a:p>
                      <a:pPr algn="ctr"/>
                      <a:r>
                        <a:rPr lang="en-US" sz="1700" dirty="0" smtClean="0"/>
                        <a:t>8.77</a:t>
                      </a:r>
                      <a:endParaRPr lang="en-US" sz="1700" dirty="0"/>
                    </a:p>
                  </a:txBody>
                  <a:tcPr/>
                </a:tc>
                <a:tc>
                  <a:txBody>
                    <a:bodyPr/>
                    <a:lstStyle/>
                    <a:p>
                      <a:pPr algn="ctr"/>
                      <a:endParaRPr lang="en-US" sz="1700" dirty="0"/>
                    </a:p>
                  </a:txBody>
                  <a:tcPr/>
                </a:tc>
                <a:tc>
                  <a:txBody>
                    <a:bodyPr/>
                    <a:lstStyle/>
                    <a:p>
                      <a:pPr algn="ctr"/>
                      <a:r>
                        <a:rPr lang="en-US" sz="1700" dirty="0" smtClean="0"/>
                        <a:t>9.0</a:t>
                      </a:r>
                      <a:endParaRPr lang="en-US" sz="1700" dirty="0"/>
                    </a:p>
                  </a:txBody>
                  <a:tcPr/>
                </a:tc>
                <a:tc>
                  <a:txBody>
                    <a:bodyPr/>
                    <a:lstStyle/>
                    <a:p>
                      <a:pPr algn="ctr"/>
                      <a:r>
                        <a:rPr lang="en-US" sz="1700" dirty="0" smtClean="0"/>
                        <a:t>7.11</a:t>
                      </a:r>
                      <a:endParaRPr lang="en-US" sz="1700" dirty="0"/>
                    </a:p>
                  </a:txBody>
                  <a:tcPr/>
                </a:tc>
                <a:tc>
                  <a:txBody>
                    <a:bodyPr/>
                    <a:lstStyle/>
                    <a:p>
                      <a:pPr algn="ctr"/>
                      <a:endParaRPr lang="en-US" sz="1700" dirty="0"/>
                    </a:p>
                  </a:txBody>
                  <a:tcPr/>
                </a:tc>
                <a:tc>
                  <a:txBody>
                    <a:bodyPr/>
                    <a:lstStyle/>
                    <a:p>
                      <a:pPr algn="ctr"/>
                      <a:r>
                        <a:rPr lang="en-US" sz="1700" dirty="0" smtClean="0"/>
                        <a:t>8.0</a:t>
                      </a:r>
                      <a:endParaRPr lang="en-US" sz="1700" dirty="0"/>
                    </a:p>
                  </a:txBody>
                  <a:tcPr/>
                </a:tc>
                <a:tc>
                  <a:txBody>
                    <a:bodyPr/>
                    <a:lstStyle/>
                    <a:p>
                      <a:pPr algn="ctr"/>
                      <a:r>
                        <a:rPr lang="en-US" sz="1700" dirty="0" smtClean="0"/>
                        <a:t>8.84</a:t>
                      </a:r>
                      <a:endParaRPr lang="en-US" sz="1700" dirty="0"/>
                    </a:p>
                  </a:txBody>
                  <a:tcPr/>
                </a:tc>
              </a:tr>
              <a:tr h="274320">
                <a:tc>
                  <a:txBody>
                    <a:bodyPr/>
                    <a:lstStyle/>
                    <a:p>
                      <a:pPr algn="ctr"/>
                      <a:r>
                        <a:rPr lang="en-US" sz="1700" dirty="0" smtClean="0"/>
                        <a:t>11.0</a:t>
                      </a:r>
                      <a:endParaRPr lang="en-US" sz="1700" dirty="0"/>
                    </a:p>
                  </a:txBody>
                  <a:tcPr/>
                </a:tc>
                <a:tc>
                  <a:txBody>
                    <a:bodyPr/>
                    <a:lstStyle/>
                    <a:p>
                      <a:pPr algn="ctr"/>
                      <a:r>
                        <a:rPr lang="en-US" sz="1700" dirty="0" smtClean="0"/>
                        <a:t>8.33</a:t>
                      </a:r>
                      <a:endParaRPr lang="en-US" sz="1700" dirty="0"/>
                    </a:p>
                  </a:txBody>
                  <a:tcPr/>
                </a:tc>
                <a:tc>
                  <a:txBody>
                    <a:bodyPr/>
                    <a:lstStyle/>
                    <a:p>
                      <a:pPr algn="ctr"/>
                      <a:endParaRPr lang="en-US" sz="1700" dirty="0"/>
                    </a:p>
                  </a:txBody>
                  <a:tcPr/>
                </a:tc>
                <a:tc>
                  <a:txBody>
                    <a:bodyPr/>
                    <a:lstStyle/>
                    <a:p>
                      <a:pPr algn="ctr"/>
                      <a:r>
                        <a:rPr lang="en-US" sz="1700" dirty="0" smtClean="0"/>
                        <a:t>11.0</a:t>
                      </a:r>
                      <a:endParaRPr lang="en-US" sz="1700" dirty="0"/>
                    </a:p>
                  </a:txBody>
                  <a:tcPr/>
                </a:tc>
                <a:tc>
                  <a:txBody>
                    <a:bodyPr/>
                    <a:lstStyle/>
                    <a:p>
                      <a:pPr algn="ctr"/>
                      <a:r>
                        <a:rPr lang="en-US" sz="1700" dirty="0" smtClean="0"/>
                        <a:t>9.26</a:t>
                      </a:r>
                      <a:endParaRPr lang="en-US" sz="1700" dirty="0"/>
                    </a:p>
                  </a:txBody>
                  <a:tcPr/>
                </a:tc>
                <a:tc>
                  <a:txBody>
                    <a:bodyPr/>
                    <a:lstStyle/>
                    <a:p>
                      <a:pPr algn="ctr"/>
                      <a:endParaRPr lang="en-US" sz="1700" dirty="0"/>
                    </a:p>
                  </a:txBody>
                  <a:tcPr/>
                </a:tc>
                <a:tc>
                  <a:txBody>
                    <a:bodyPr/>
                    <a:lstStyle/>
                    <a:p>
                      <a:pPr algn="ctr"/>
                      <a:r>
                        <a:rPr lang="en-US" sz="1700" dirty="0" smtClean="0"/>
                        <a:t>11.0</a:t>
                      </a:r>
                      <a:endParaRPr lang="en-US" sz="1700" dirty="0"/>
                    </a:p>
                  </a:txBody>
                  <a:tcPr/>
                </a:tc>
                <a:tc>
                  <a:txBody>
                    <a:bodyPr/>
                    <a:lstStyle/>
                    <a:p>
                      <a:pPr algn="ctr"/>
                      <a:r>
                        <a:rPr lang="en-US" sz="1700" dirty="0" smtClean="0"/>
                        <a:t>7.81</a:t>
                      </a:r>
                      <a:endParaRPr lang="en-US" sz="1700" dirty="0"/>
                    </a:p>
                  </a:txBody>
                  <a:tcPr/>
                </a:tc>
                <a:tc>
                  <a:txBody>
                    <a:bodyPr/>
                    <a:lstStyle/>
                    <a:p>
                      <a:pPr algn="ctr"/>
                      <a:endParaRPr lang="en-US" sz="1700" dirty="0"/>
                    </a:p>
                  </a:txBody>
                  <a:tcPr/>
                </a:tc>
                <a:tc>
                  <a:txBody>
                    <a:bodyPr/>
                    <a:lstStyle/>
                    <a:p>
                      <a:pPr algn="ctr"/>
                      <a:r>
                        <a:rPr lang="en-US" sz="1700" dirty="0" smtClean="0"/>
                        <a:t>8.0</a:t>
                      </a:r>
                      <a:endParaRPr lang="en-US" sz="1700" dirty="0"/>
                    </a:p>
                  </a:txBody>
                  <a:tcPr/>
                </a:tc>
                <a:tc>
                  <a:txBody>
                    <a:bodyPr/>
                    <a:lstStyle/>
                    <a:p>
                      <a:pPr algn="ctr"/>
                      <a:r>
                        <a:rPr lang="en-US" sz="1700" dirty="0" smtClean="0"/>
                        <a:t>8.47</a:t>
                      </a:r>
                      <a:endParaRPr lang="en-US" sz="1700" dirty="0"/>
                    </a:p>
                  </a:txBody>
                  <a:tcPr/>
                </a:tc>
              </a:tr>
              <a:tr h="274320">
                <a:tc>
                  <a:txBody>
                    <a:bodyPr/>
                    <a:lstStyle/>
                    <a:p>
                      <a:pPr algn="ctr"/>
                      <a:r>
                        <a:rPr lang="en-US" sz="1700" dirty="0" smtClean="0"/>
                        <a:t>14.0</a:t>
                      </a:r>
                      <a:endParaRPr lang="en-US" sz="1700" dirty="0"/>
                    </a:p>
                  </a:txBody>
                  <a:tcPr/>
                </a:tc>
                <a:tc>
                  <a:txBody>
                    <a:bodyPr/>
                    <a:lstStyle/>
                    <a:p>
                      <a:pPr algn="ctr"/>
                      <a:r>
                        <a:rPr lang="en-US" sz="1700" dirty="0" smtClean="0"/>
                        <a:t>9.96</a:t>
                      </a:r>
                      <a:endParaRPr lang="en-US" sz="1700" dirty="0"/>
                    </a:p>
                  </a:txBody>
                  <a:tcPr/>
                </a:tc>
                <a:tc>
                  <a:txBody>
                    <a:bodyPr/>
                    <a:lstStyle/>
                    <a:p>
                      <a:pPr algn="ctr"/>
                      <a:endParaRPr lang="en-US" sz="1700" dirty="0"/>
                    </a:p>
                  </a:txBody>
                  <a:tcPr/>
                </a:tc>
                <a:tc>
                  <a:txBody>
                    <a:bodyPr/>
                    <a:lstStyle/>
                    <a:p>
                      <a:pPr algn="ctr"/>
                      <a:r>
                        <a:rPr lang="en-US" sz="1700" dirty="0" smtClean="0"/>
                        <a:t>14.0</a:t>
                      </a:r>
                      <a:endParaRPr lang="en-US" sz="1700" dirty="0"/>
                    </a:p>
                  </a:txBody>
                  <a:tcPr/>
                </a:tc>
                <a:tc>
                  <a:txBody>
                    <a:bodyPr/>
                    <a:lstStyle/>
                    <a:p>
                      <a:pPr algn="ctr"/>
                      <a:r>
                        <a:rPr lang="en-US" sz="1700" dirty="0" smtClean="0"/>
                        <a:t>8.10</a:t>
                      </a:r>
                      <a:endParaRPr lang="en-US" sz="1700" dirty="0"/>
                    </a:p>
                  </a:txBody>
                  <a:tcPr/>
                </a:tc>
                <a:tc>
                  <a:txBody>
                    <a:bodyPr/>
                    <a:lstStyle/>
                    <a:p>
                      <a:pPr algn="ctr"/>
                      <a:endParaRPr lang="en-US" sz="1700" dirty="0"/>
                    </a:p>
                  </a:txBody>
                  <a:tcPr/>
                </a:tc>
                <a:tc>
                  <a:txBody>
                    <a:bodyPr/>
                    <a:lstStyle/>
                    <a:p>
                      <a:pPr algn="ctr"/>
                      <a:r>
                        <a:rPr lang="en-US" sz="1700" dirty="0" smtClean="0"/>
                        <a:t>14.0</a:t>
                      </a:r>
                      <a:endParaRPr lang="en-US" sz="1700" dirty="0"/>
                    </a:p>
                  </a:txBody>
                  <a:tcPr/>
                </a:tc>
                <a:tc>
                  <a:txBody>
                    <a:bodyPr/>
                    <a:lstStyle/>
                    <a:p>
                      <a:pPr algn="ctr"/>
                      <a:r>
                        <a:rPr lang="en-US" sz="1700" dirty="0" smtClean="0"/>
                        <a:t>8.84</a:t>
                      </a:r>
                      <a:endParaRPr lang="en-US" sz="1700" dirty="0"/>
                    </a:p>
                  </a:txBody>
                  <a:tcPr/>
                </a:tc>
                <a:tc>
                  <a:txBody>
                    <a:bodyPr/>
                    <a:lstStyle/>
                    <a:p>
                      <a:pPr algn="ctr"/>
                      <a:endParaRPr lang="en-US" sz="1700" dirty="0"/>
                    </a:p>
                  </a:txBody>
                  <a:tcPr/>
                </a:tc>
                <a:tc>
                  <a:txBody>
                    <a:bodyPr/>
                    <a:lstStyle/>
                    <a:p>
                      <a:pPr algn="ctr"/>
                      <a:r>
                        <a:rPr lang="en-US" sz="1700" dirty="0" smtClean="0"/>
                        <a:t>8.0</a:t>
                      </a:r>
                      <a:endParaRPr lang="en-US" sz="1700" dirty="0"/>
                    </a:p>
                  </a:txBody>
                  <a:tcPr/>
                </a:tc>
                <a:tc>
                  <a:txBody>
                    <a:bodyPr/>
                    <a:lstStyle/>
                    <a:p>
                      <a:pPr algn="ctr"/>
                      <a:r>
                        <a:rPr lang="en-US" sz="1700" dirty="0" smtClean="0"/>
                        <a:t>7.04</a:t>
                      </a:r>
                      <a:endParaRPr lang="en-US" sz="1700" dirty="0"/>
                    </a:p>
                  </a:txBody>
                  <a:tcPr/>
                </a:tc>
              </a:tr>
              <a:tr h="274320">
                <a:tc>
                  <a:txBody>
                    <a:bodyPr/>
                    <a:lstStyle/>
                    <a:p>
                      <a:pPr algn="ctr"/>
                      <a:r>
                        <a:rPr lang="en-US" sz="1700" dirty="0" smtClean="0"/>
                        <a:t>6.0</a:t>
                      </a:r>
                      <a:endParaRPr lang="en-US" sz="1700" dirty="0"/>
                    </a:p>
                  </a:txBody>
                  <a:tcPr/>
                </a:tc>
                <a:tc>
                  <a:txBody>
                    <a:bodyPr/>
                    <a:lstStyle/>
                    <a:p>
                      <a:pPr algn="ctr"/>
                      <a:r>
                        <a:rPr lang="en-US" sz="1700" dirty="0" smtClean="0"/>
                        <a:t>7.24</a:t>
                      </a:r>
                      <a:endParaRPr lang="en-US" sz="1700" dirty="0"/>
                    </a:p>
                  </a:txBody>
                  <a:tcPr/>
                </a:tc>
                <a:tc>
                  <a:txBody>
                    <a:bodyPr/>
                    <a:lstStyle/>
                    <a:p>
                      <a:pPr algn="ctr"/>
                      <a:endParaRPr lang="en-US" sz="1700" dirty="0"/>
                    </a:p>
                  </a:txBody>
                  <a:tcPr/>
                </a:tc>
                <a:tc>
                  <a:txBody>
                    <a:bodyPr/>
                    <a:lstStyle/>
                    <a:p>
                      <a:pPr algn="ctr"/>
                      <a:r>
                        <a:rPr lang="en-US" sz="1700" dirty="0" smtClean="0"/>
                        <a:t>6.0</a:t>
                      </a:r>
                      <a:endParaRPr lang="en-US" sz="1700" dirty="0"/>
                    </a:p>
                  </a:txBody>
                  <a:tcPr/>
                </a:tc>
                <a:tc>
                  <a:txBody>
                    <a:bodyPr/>
                    <a:lstStyle/>
                    <a:p>
                      <a:pPr algn="ctr"/>
                      <a:r>
                        <a:rPr lang="en-US" sz="1700" dirty="0" smtClean="0"/>
                        <a:t>6.13</a:t>
                      </a:r>
                      <a:endParaRPr lang="en-US" sz="1700" dirty="0"/>
                    </a:p>
                  </a:txBody>
                  <a:tcPr/>
                </a:tc>
                <a:tc>
                  <a:txBody>
                    <a:bodyPr/>
                    <a:lstStyle/>
                    <a:p>
                      <a:pPr algn="ctr"/>
                      <a:endParaRPr lang="en-US" sz="1700" dirty="0"/>
                    </a:p>
                  </a:txBody>
                  <a:tcPr/>
                </a:tc>
                <a:tc>
                  <a:txBody>
                    <a:bodyPr/>
                    <a:lstStyle/>
                    <a:p>
                      <a:pPr algn="ctr"/>
                      <a:r>
                        <a:rPr lang="en-US" sz="1700" dirty="0" smtClean="0"/>
                        <a:t>6.0</a:t>
                      </a:r>
                      <a:endParaRPr lang="en-US" sz="1700" dirty="0"/>
                    </a:p>
                  </a:txBody>
                  <a:tcPr/>
                </a:tc>
                <a:tc>
                  <a:txBody>
                    <a:bodyPr/>
                    <a:lstStyle/>
                    <a:p>
                      <a:pPr algn="ctr"/>
                      <a:r>
                        <a:rPr lang="en-US" sz="1700" dirty="0" smtClean="0"/>
                        <a:t>6.08</a:t>
                      </a:r>
                      <a:endParaRPr lang="en-US" sz="1700" dirty="0"/>
                    </a:p>
                  </a:txBody>
                  <a:tcPr/>
                </a:tc>
                <a:tc>
                  <a:txBody>
                    <a:bodyPr/>
                    <a:lstStyle/>
                    <a:p>
                      <a:pPr algn="ctr"/>
                      <a:endParaRPr lang="en-US" sz="1700" dirty="0"/>
                    </a:p>
                  </a:txBody>
                  <a:tcPr/>
                </a:tc>
                <a:tc>
                  <a:txBody>
                    <a:bodyPr/>
                    <a:lstStyle/>
                    <a:p>
                      <a:pPr algn="ctr"/>
                      <a:r>
                        <a:rPr lang="en-US" sz="1700" dirty="0" smtClean="0"/>
                        <a:t>8.0</a:t>
                      </a:r>
                      <a:endParaRPr lang="en-US" sz="1700" dirty="0"/>
                    </a:p>
                  </a:txBody>
                  <a:tcPr/>
                </a:tc>
                <a:tc>
                  <a:txBody>
                    <a:bodyPr/>
                    <a:lstStyle/>
                    <a:p>
                      <a:pPr algn="ctr"/>
                      <a:r>
                        <a:rPr lang="en-US" sz="1700" dirty="0" smtClean="0"/>
                        <a:t>5.25</a:t>
                      </a:r>
                      <a:endParaRPr lang="en-US" sz="1700" dirty="0"/>
                    </a:p>
                  </a:txBody>
                  <a:tcPr/>
                </a:tc>
              </a:tr>
              <a:tr h="274320">
                <a:tc>
                  <a:txBody>
                    <a:bodyPr/>
                    <a:lstStyle/>
                    <a:p>
                      <a:pPr algn="ctr"/>
                      <a:r>
                        <a:rPr lang="en-US" sz="1700" dirty="0" smtClean="0"/>
                        <a:t>4.0</a:t>
                      </a:r>
                      <a:endParaRPr lang="en-US" sz="1700" dirty="0"/>
                    </a:p>
                  </a:txBody>
                  <a:tcPr/>
                </a:tc>
                <a:tc>
                  <a:txBody>
                    <a:bodyPr/>
                    <a:lstStyle/>
                    <a:p>
                      <a:pPr algn="ctr"/>
                      <a:r>
                        <a:rPr lang="en-US" sz="1700" dirty="0" smtClean="0"/>
                        <a:t>4.26</a:t>
                      </a:r>
                      <a:endParaRPr lang="en-US" sz="1700" dirty="0"/>
                    </a:p>
                  </a:txBody>
                  <a:tcPr/>
                </a:tc>
                <a:tc>
                  <a:txBody>
                    <a:bodyPr/>
                    <a:lstStyle/>
                    <a:p>
                      <a:pPr algn="ctr"/>
                      <a:endParaRPr lang="en-US" sz="1700" dirty="0"/>
                    </a:p>
                  </a:txBody>
                  <a:tcPr/>
                </a:tc>
                <a:tc>
                  <a:txBody>
                    <a:bodyPr/>
                    <a:lstStyle/>
                    <a:p>
                      <a:pPr algn="ctr"/>
                      <a:r>
                        <a:rPr lang="en-US" sz="1700" dirty="0" smtClean="0"/>
                        <a:t>4.0</a:t>
                      </a:r>
                      <a:endParaRPr lang="en-US" sz="1700" dirty="0"/>
                    </a:p>
                  </a:txBody>
                  <a:tcPr/>
                </a:tc>
                <a:tc>
                  <a:txBody>
                    <a:bodyPr/>
                    <a:lstStyle/>
                    <a:p>
                      <a:pPr algn="ctr"/>
                      <a:r>
                        <a:rPr lang="en-US" sz="1700" dirty="0" smtClean="0"/>
                        <a:t>3.10</a:t>
                      </a:r>
                      <a:endParaRPr lang="en-US" sz="1700" dirty="0"/>
                    </a:p>
                  </a:txBody>
                  <a:tcPr/>
                </a:tc>
                <a:tc>
                  <a:txBody>
                    <a:bodyPr/>
                    <a:lstStyle/>
                    <a:p>
                      <a:pPr algn="ctr"/>
                      <a:endParaRPr lang="en-US" sz="1700" dirty="0"/>
                    </a:p>
                  </a:txBody>
                  <a:tcPr/>
                </a:tc>
                <a:tc>
                  <a:txBody>
                    <a:bodyPr/>
                    <a:lstStyle/>
                    <a:p>
                      <a:pPr algn="ctr"/>
                      <a:r>
                        <a:rPr lang="en-US" sz="1700" dirty="0" smtClean="0"/>
                        <a:t>4.0</a:t>
                      </a:r>
                      <a:endParaRPr lang="en-US" sz="1700" dirty="0"/>
                    </a:p>
                  </a:txBody>
                  <a:tcPr/>
                </a:tc>
                <a:tc>
                  <a:txBody>
                    <a:bodyPr/>
                    <a:lstStyle/>
                    <a:p>
                      <a:pPr algn="ctr"/>
                      <a:r>
                        <a:rPr lang="en-US" sz="1700" dirty="0" smtClean="0"/>
                        <a:t>5.39</a:t>
                      </a:r>
                      <a:endParaRPr lang="en-US" sz="1700" dirty="0"/>
                    </a:p>
                  </a:txBody>
                  <a:tcPr/>
                </a:tc>
                <a:tc>
                  <a:txBody>
                    <a:bodyPr/>
                    <a:lstStyle/>
                    <a:p>
                      <a:pPr algn="ctr"/>
                      <a:endParaRPr lang="en-US" sz="1700" dirty="0"/>
                    </a:p>
                  </a:txBody>
                  <a:tcPr/>
                </a:tc>
                <a:tc>
                  <a:txBody>
                    <a:bodyPr/>
                    <a:lstStyle/>
                    <a:p>
                      <a:pPr algn="ctr"/>
                      <a:r>
                        <a:rPr lang="en-US" sz="1700" dirty="0" smtClean="0"/>
                        <a:t>19.0</a:t>
                      </a:r>
                      <a:endParaRPr lang="en-US" sz="1700" dirty="0"/>
                    </a:p>
                  </a:txBody>
                  <a:tcPr/>
                </a:tc>
                <a:tc>
                  <a:txBody>
                    <a:bodyPr/>
                    <a:lstStyle/>
                    <a:p>
                      <a:pPr algn="ctr"/>
                      <a:r>
                        <a:rPr lang="en-US" sz="1700" dirty="0" smtClean="0"/>
                        <a:t>12.5</a:t>
                      </a:r>
                      <a:endParaRPr lang="en-US" sz="1700" dirty="0"/>
                    </a:p>
                  </a:txBody>
                  <a:tcPr/>
                </a:tc>
              </a:tr>
              <a:tr h="274320">
                <a:tc>
                  <a:txBody>
                    <a:bodyPr/>
                    <a:lstStyle/>
                    <a:p>
                      <a:pPr algn="ctr"/>
                      <a:r>
                        <a:rPr lang="en-US" sz="1700" dirty="0" smtClean="0"/>
                        <a:t>12.0</a:t>
                      </a:r>
                      <a:endParaRPr lang="en-US" sz="1700" dirty="0"/>
                    </a:p>
                  </a:txBody>
                  <a:tcPr/>
                </a:tc>
                <a:tc>
                  <a:txBody>
                    <a:bodyPr/>
                    <a:lstStyle/>
                    <a:p>
                      <a:pPr algn="ctr"/>
                      <a:r>
                        <a:rPr lang="en-US" sz="1700" dirty="0" smtClean="0"/>
                        <a:t>10.84</a:t>
                      </a:r>
                      <a:endParaRPr lang="en-US" sz="1700" dirty="0"/>
                    </a:p>
                  </a:txBody>
                  <a:tcPr/>
                </a:tc>
                <a:tc>
                  <a:txBody>
                    <a:bodyPr/>
                    <a:lstStyle/>
                    <a:p>
                      <a:pPr algn="ctr"/>
                      <a:endParaRPr lang="en-US" sz="1700" dirty="0"/>
                    </a:p>
                  </a:txBody>
                  <a:tcPr/>
                </a:tc>
                <a:tc>
                  <a:txBody>
                    <a:bodyPr/>
                    <a:lstStyle/>
                    <a:p>
                      <a:pPr algn="ctr"/>
                      <a:r>
                        <a:rPr lang="en-US" sz="1700" dirty="0" smtClean="0"/>
                        <a:t>12.0</a:t>
                      </a:r>
                      <a:endParaRPr lang="en-US" sz="1700" dirty="0"/>
                    </a:p>
                  </a:txBody>
                  <a:tcPr/>
                </a:tc>
                <a:tc>
                  <a:txBody>
                    <a:bodyPr/>
                    <a:lstStyle/>
                    <a:p>
                      <a:pPr algn="ctr"/>
                      <a:r>
                        <a:rPr lang="en-US" sz="1700" dirty="0" smtClean="0"/>
                        <a:t>9.13</a:t>
                      </a:r>
                      <a:endParaRPr lang="en-US" sz="1700" dirty="0"/>
                    </a:p>
                  </a:txBody>
                  <a:tcPr/>
                </a:tc>
                <a:tc>
                  <a:txBody>
                    <a:bodyPr/>
                    <a:lstStyle/>
                    <a:p>
                      <a:pPr algn="ctr"/>
                      <a:endParaRPr lang="en-US" sz="1700" dirty="0"/>
                    </a:p>
                  </a:txBody>
                  <a:tcPr/>
                </a:tc>
                <a:tc>
                  <a:txBody>
                    <a:bodyPr/>
                    <a:lstStyle/>
                    <a:p>
                      <a:pPr algn="ctr"/>
                      <a:r>
                        <a:rPr lang="en-US" sz="1700" dirty="0" smtClean="0"/>
                        <a:t>12.0</a:t>
                      </a:r>
                      <a:endParaRPr lang="en-US" sz="1700" dirty="0"/>
                    </a:p>
                  </a:txBody>
                  <a:tcPr/>
                </a:tc>
                <a:tc>
                  <a:txBody>
                    <a:bodyPr/>
                    <a:lstStyle/>
                    <a:p>
                      <a:pPr algn="ctr"/>
                      <a:r>
                        <a:rPr lang="en-US" sz="1700" dirty="0" smtClean="0"/>
                        <a:t>8.15</a:t>
                      </a:r>
                      <a:endParaRPr lang="en-US" sz="1700" dirty="0"/>
                    </a:p>
                  </a:txBody>
                  <a:tcPr/>
                </a:tc>
                <a:tc>
                  <a:txBody>
                    <a:bodyPr/>
                    <a:lstStyle/>
                    <a:p>
                      <a:pPr algn="ctr"/>
                      <a:endParaRPr lang="en-US" sz="1700" dirty="0"/>
                    </a:p>
                  </a:txBody>
                  <a:tcPr/>
                </a:tc>
                <a:tc>
                  <a:txBody>
                    <a:bodyPr/>
                    <a:lstStyle/>
                    <a:p>
                      <a:pPr algn="ctr"/>
                      <a:r>
                        <a:rPr lang="en-US" sz="1700" dirty="0" smtClean="0"/>
                        <a:t>8.0</a:t>
                      </a:r>
                      <a:endParaRPr lang="en-US" sz="1700" dirty="0"/>
                    </a:p>
                  </a:txBody>
                  <a:tcPr/>
                </a:tc>
                <a:tc>
                  <a:txBody>
                    <a:bodyPr/>
                    <a:lstStyle/>
                    <a:p>
                      <a:pPr algn="ctr"/>
                      <a:r>
                        <a:rPr lang="en-US" sz="1700" dirty="0" smtClean="0"/>
                        <a:t>5.56</a:t>
                      </a:r>
                      <a:endParaRPr lang="en-US" sz="1700" dirty="0"/>
                    </a:p>
                  </a:txBody>
                  <a:tcPr/>
                </a:tc>
              </a:tr>
              <a:tr h="274320">
                <a:tc>
                  <a:txBody>
                    <a:bodyPr/>
                    <a:lstStyle/>
                    <a:p>
                      <a:pPr algn="ctr"/>
                      <a:r>
                        <a:rPr lang="en-US" sz="1700" dirty="0" smtClean="0"/>
                        <a:t>7.0</a:t>
                      </a:r>
                      <a:endParaRPr lang="en-US" sz="1700" dirty="0"/>
                    </a:p>
                  </a:txBody>
                  <a:tcPr/>
                </a:tc>
                <a:tc>
                  <a:txBody>
                    <a:bodyPr/>
                    <a:lstStyle/>
                    <a:p>
                      <a:pPr algn="ctr"/>
                      <a:r>
                        <a:rPr lang="en-US" sz="1700" dirty="0" smtClean="0"/>
                        <a:t>4.82</a:t>
                      </a:r>
                      <a:endParaRPr lang="en-US" sz="1700" dirty="0"/>
                    </a:p>
                  </a:txBody>
                  <a:tcPr/>
                </a:tc>
                <a:tc>
                  <a:txBody>
                    <a:bodyPr/>
                    <a:lstStyle/>
                    <a:p>
                      <a:pPr algn="ctr"/>
                      <a:endParaRPr lang="en-US" sz="1700" dirty="0"/>
                    </a:p>
                  </a:txBody>
                  <a:tcPr/>
                </a:tc>
                <a:tc>
                  <a:txBody>
                    <a:bodyPr/>
                    <a:lstStyle/>
                    <a:p>
                      <a:pPr algn="ctr"/>
                      <a:r>
                        <a:rPr lang="en-US" sz="1700" dirty="0" smtClean="0"/>
                        <a:t>7.0</a:t>
                      </a:r>
                      <a:endParaRPr lang="en-US" sz="1700" dirty="0"/>
                    </a:p>
                  </a:txBody>
                  <a:tcPr/>
                </a:tc>
                <a:tc>
                  <a:txBody>
                    <a:bodyPr/>
                    <a:lstStyle/>
                    <a:p>
                      <a:pPr algn="ctr"/>
                      <a:r>
                        <a:rPr lang="en-US" sz="1700" dirty="0" smtClean="0"/>
                        <a:t>7.26</a:t>
                      </a:r>
                      <a:endParaRPr lang="en-US" sz="1700" dirty="0"/>
                    </a:p>
                  </a:txBody>
                  <a:tcPr/>
                </a:tc>
                <a:tc>
                  <a:txBody>
                    <a:bodyPr/>
                    <a:lstStyle/>
                    <a:p>
                      <a:pPr algn="ctr"/>
                      <a:endParaRPr lang="en-US" sz="1700" dirty="0"/>
                    </a:p>
                  </a:txBody>
                  <a:tcPr/>
                </a:tc>
                <a:tc>
                  <a:txBody>
                    <a:bodyPr/>
                    <a:lstStyle/>
                    <a:p>
                      <a:pPr algn="ctr"/>
                      <a:r>
                        <a:rPr lang="en-US" sz="1700" dirty="0" smtClean="0"/>
                        <a:t>7.0</a:t>
                      </a:r>
                      <a:endParaRPr lang="en-US" sz="1700" dirty="0"/>
                    </a:p>
                  </a:txBody>
                  <a:tcPr/>
                </a:tc>
                <a:tc>
                  <a:txBody>
                    <a:bodyPr/>
                    <a:lstStyle/>
                    <a:p>
                      <a:pPr algn="ctr"/>
                      <a:r>
                        <a:rPr lang="en-US" sz="1700" dirty="0" smtClean="0"/>
                        <a:t>6.42</a:t>
                      </a:r>
                      <a:endParaRPr lang="en-US" sz="1700" dirty="0"/>
                    </a:p>
                  </a:txBody>
                  <a:tcPr/>
                </a:tc>
                <a:tc>
                  <a:txBody>
                    <a:bodyPr/>
                    <a:lstStyle/>
                    <a:p>
                      <a:pPr algn="ctr"/>
                      <a:endParaRPr lang="en-US" sz="1700" dirty="0"/>
                    </a:p>
                  </a:txBody>
                  <a:tcPr/>
                </a:tc>
                <a:tc>
                  <a:txBody>
                    <a:bodyPr/>
                    <a:lstStyle/>
                    <a:p>
                      <a:pPr algn="ctr"/>
                      <a:r>
                        <a:rPr lang="en-US" sz="1700" dirty="0" smtClean="0"/>
                        <a:t>8.0</a:t>
                      </a:r>
                      <a:endParaRPr lang="en-US" sz="1700" dirty="0"/>
                    </a:p>
                  </a:txBody>
                  <a:tcPr/>
                </a:tc>
                <a:tc>
                  <a:txBody>
                    <a:bodyPr/>
                    <a:lstStyle/>
                    <a:p>
                      <a:pPr algn="ctr"/>
                      <a:r>
                        <a:rPr lang="en-US" sz="1700" dirty="0" smtClean="0"/>
                        <a:t>7.91</a:t>
                      </a:r>
                      <a:endParaRPr lang="en-US" sz="1700" dirty="0"/>
                    </a:p>
                  </a:txBody>
                  <a:tcPr/>
                </a:tc>
              </a:tr>
              <a:tr h="274320">
                <a:tc>
                  <a:txBody>
                    <a:bodyPr/>
                    <a:lstStyle/>
                    <a:p>
                      <a:pPr algn="ctr"/>
                      <a:r>
                        <a:rPr lang="en-US" sz="1700" dirty="0" smtClean="0"/>
                        <a:t>5.0</a:t>
                      </a:r>
                      <a:endParaRPr lang="en-US" sz="1700" dirty="0"/>
                    </a:p>
                  </a:txBody>
                  <a:tcPr/>
                </a:tc>
                <a:tc>
                  <a:txBody>
                    <a:bodyPr/>
                    <a:lstStyle/>
                    <a:p>
                      <a:pPr algn="ctr"/>
                      <a:r>
                        <a:rPr lang="en-US" sz="1700" dirty="0" smtClean="0"/>
                        <a:t>5.68</a:t>
                      </a:r>
                      <a:endParaRPr lang="en-US" sz="1700" dirty="0"/>
                    </a:p>
                  </a:txBody>
                  <a:tcPr/>
                </a:tc>
                <a:tc>
                  <a:txBody>
                    <a:bodyPr/>
                    <a:lstStyle/>
                    <a:p>
                      <a:pPr algn="ctr"/>
                      <a:endParaRPr lang="en-US" sz="1700" dirty="0"/>
                    </a:p>
                  </a:txBody>
                  <a:tcPr/>
                </a:tc>
                <a:tc>
                  <a:txBody>
                    <a:bodyPr/>
                    <a:lstStyle/>
                    <a:p>
                      <a:pPr algn="ctr"/>
                      <a:r>
                        <a:rPr lang="en-US" sz="1700" dirty="0" smtClean="0"/>
                        <a:t>5.0</a:t>
                      </a:r>
                      <a:endParaRPr lang="en-US" sz="1700" dirty="0"/>
                    </a:p>
                  </a:txBody>
                  <a:tcPr/>
                </a:tc>
                <a:tc>
                  <a:txBody>
                    <a:bodyPr/>
                    <a:lstStyle/>
                    <a:p>
                      <a:pPr algn="ctr"/>
                      <a:r>
                        <a:rPr lang="en-US" sz="1700" dirty="0" smtClean="0"/>
                        <a:t>4.74</a:t>
                      </a:r>
                      <a:endParaRPr lang="en-US" sz="1700" dirty="0"/>
                    </a:p>
                  </a:txBody>
                  <a:tcPr/>
                </a:tc>
                <a:tc>
                  <a:txBody>
                    <a:bodyPr/>
                    <a:lstStyle/>
                    <a:p>
                      <a:pPr algn="ctr"/>
                      <a:endParaRPr lang="en-US" sz="1700" dirty="0"/>
                    </a:p>
                  </a:txBody>
                  <a:tcPr/>
                </a:tc>
                <a:tc>
                  <a:txBody>
                    <a:bodyPr/>
                    <a:lstStyle/>
                    <a:p>
                      <a:pPr algn="ctr"/>
                      <a:r>
                        <a:rPr lang="en-US" sz="1700" dirty="0" smtClean="0"/>
                        <a:t>5.0</a:t>
                      </a:r>
                      <a:endParaRPr lang="en-US" sz="1700" dirty="0"/>
                    </a:p>
                  </a:txBody>
                  <a:tcPr/>
                </a:tc>
                <a:tc>
                  <a:txBody>
                    <a:bodyPr/>
                    <a:lstStyle/>
                    <a:p>
                      <a:pPr algn="ctr"/>
                      <a:r>
                        <a:rPr lang="en-US" sz="1700" dirty="0" smtClean="0"/>
                        <a:t>5.73</a:t>
                      </a:r>
                      <a:endParaRPr lang="en-US" sz="1700" dirty="0"/>
                    </a:p>
                  </a:txBody>
                  <a:tcPr/>
                </a:tc>
                <a:tc>
                  <a:txBody>
                    <a:bodyPr/>
                    <a:lstStyle/>
                    <a:p>
                      <a:pPr algn="ctr"/>
                      <a:endParaRPr lang="en-US" sz="1700" dirty="0"/>
                    </a:p>
                  </a:txBody>
                  <a:tcPr/>
                </a:tc>
                <a:tc>
                  <a:txBody>
                    <a:bodyPr/>
                    <a:lstStyle/>
                    <a:p>
                      <a:pPr algn="ctr"/>
                      <a:r>
                        <a:rPr lang="en-US" sz="1700" dirty="0" smtClean="0"/>
                        <a:t>8.0</a:t>
                      </a:r>
                      <a:endParaRPr lang="en-US" sz="1700" dirty="0"/>
                    </a:p>
                  </a:txBody>
                  <a:tcPr/>
                </a:tc>
                <a:tc>
                  <a:txBody>
                    <a:bodyPr/>
                    <a:lstStyle/>
                    <a:p>
                      <a:pPr algn="ctr"/>
                      <a:r>
                        <a:rPr lang="en-US" sz="1700" dirty="0" smtClean="0"/>
                        <a:t>6.89</a:t>
                      </a:r>
                      <a:endParaRPr lang="en-US" sz="1700" dirty="0"/>
                    </a:p>
                  </a:txBody>
                  <a:tcP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1219199"/>
          </a:xfrm>
        </p:spPr>
        <p:txBody>
          <a:bodyPr/>
          <a:lstStyle/>
          <a:p>
            <a:r>
              <a:rPr lang="en-US" dirty="0" smtClean="0"/>
              <a:t>Examples &amp; Explanations</a:t>
            </a:r>
            <a:endParaRPr lang="en-US" dirty="0"/>
          </a:p>
        </p:txBody>
      </p:sp>
      <p:sp>
        <p:nvSpPr>
          <p:cNvPr id="3" name="Subtitle 2"/>
          <p:cNvSpPr>
            <a:spLocks noGrp="1"/>
          </p:cNvSpPr>
          <p:nvPr>
            <p:ph type="subTitle" idx="1"/>
          </p:nvPr>
        </p:nvSpPr>
        <p:spPr>
          <a:xfrm>
            <a:off x="838200" y="1752600"/>
            <a:ext cx="7543800" cy="3886200"/>
          </a:xfrm>
        </p:spPr>
        <p:txBody>
          <a:bodyPr/>
          <a:lstStyle/>
          <a:p>
            <a:pPr algn="l"/>
            <a:r>
              <a:rPr lang="en-US" dirty="0" smtClean="0">
                <a:solidFill>
                  <a:schemeClr val="tx1"/>
                </a:solidFill>
              </a:rPr>
              <a:t>Linear regression line:</a:t>
            </a:r>
          </a:p>
          <a:p>
            <a:pPr algn="l"/>
            <a:endParaRPr lang="en-US"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5" name="Object 4"/>
          <p:cNvGraphicFramePr>
            <a:graphicFrameLocks noChangeAspect="1"/>
          </p:cNvGraphicFramePr>
          <p:nvPr/>
        </p:nvGraphicFramePr>
        <p:xfrm>
          <a:off x="2505075" y="2495550"/>
          <a:ext cx="3730625" cy="674688"/>
        </p:xfrm>
        <a:graphic>
          <a:graphicData uri="http://schemas.openxmlformats.org/presentationml/2006/ole">
            <p:oleObj spid="_x0000_s93186" name="Equation" r:id="rId5" imgW="1193760" imgH="215640" progId="Equation.3">
              <p:embed/>
            </p:oleObj>
          </a:graphicData>
        </a:graphic>
      </p:graphicFrame>
      <p:graphicFrame>
        <p:nvGraphicFramePr>
          <p:cNvPr id="93187" name="Object 2"/>
          <p:cNvGraphicFramePr>
            <a:graphicFrameLocks noChangeAspect="1"/>
          </p:cNvGraphicFramePr>
          <p:nvPr/>
        </p:nvGraphicFramePr>
        <p:xfrm>
          <a:off x="2474913" y="3124200"/>
          <a:ext cx="3810000" cy="674688"/>
        </p:xfrm>
        <a:graphic>
          <a:graphicData uri="http://schemas.openxmlformats.org/presentationml/2006/ole">
            <p:oleObj spid="_x0000_s93187" name="Equation" r:id="rId6" imgW="1218960" imgH="215640" progId="Equation.3">
              <p:embed/>
            </p:oleObj>
          </a:graphicData>
        </a:graphic>
      </p:graphicFrame>
      <p:graphicFrame>
        <p:nvGraphicFramePr>
          <p:cNvPr id="93188" name="Object 2"/>
          <p:cNvGraphicFramePr>
            <a:graphicFrameLocks noChangeAspect="1"/>
          </p:cNvGraphicFramePr>
          <p:nvPr/>
        </p:nvGraphicFramePr>
        <p:xfrm>
          <a:off x="2478088" y="3725863"/>
          <a:ext cx="3810000" cy="714375"/>
        </p:xfrm>
        <a:graphic>
          <a:graphicData uri="http://schemas.openxmlformats.org/presentationml/2006/ole">
            <p:oleObj spid="_x0000_s93188" name="Equation" r:id="rId7" imgW="1218960" imgH="228600" progId="Equation.3">
              <p:embed/>
            </p:oleObj>
          </a:graphicData>
        </a:graphic>
      </p:graphicFrame>
      <p:graphicFrame>
        <p:nvGraphicFramePr>
          <p:cNvPr id="93189" name="Object 2"/>
          <p:cNvGraphicFramePr>
            <a:graphicFrameLocks noChangeAspect="1"/>
          </p:cNvGraphicFramePr>
          <p:nvPr/>
        </p:nvGraphicFramePr>
        <p:xfrm>
          <a:off x="2474913" y="4354513"/>
          <a:ext cx="3810000" cy="674687"/>
        </p:xfrm>
        <a:graphic>
          <a:graphicData uri="http://schemas.openxmlformats.org/presentationml/2006/ole">
            <p:oleObj spid="_x0000_s93189" name="Equation" r:id="rId8" imgW="1218960" imgH="215640" progId="Equation.3">
              <p:embed/>
            </p:oleObj>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1219199"/>
          </a:xfrm>
        </p:spPr>
        <p:txBody>
          <a:bodyPr/>
          <a:lstStyle/>
          <a:p>
            <a:r>
              <a:rPr lang="en-US" dirty="0" smtClean="0"/>
              <a:t>Examples &amp; Explanations</a:t>
            </a:r>
            <a:endParaRPr lang="en-US" dirty="0"/>
          </a:p>
        </p:txBody>
      </p:sp>
      <p:sp>
        <p:nvSpPr>
          <p:cNvPr id="3" name="Subtitle 2"/>
          <p:cNvSpPr>
            <a:spLocks noGrp="1"/>
          </p:cNvSpPr>
          <p:nvPr>
            <p:ph type="subTitle" idx="1"/>
          </p:nvPr>
        </p:nvSpPr>
        <p:spPr>
          <a:xfrm>
            <a:off x="838200" y="1752600"/>
            <a:ext cx="7543800" cy="3886200"/>
          </a:xfrm>
        </p:spPr>
        <p:txBody>
          <a:bodyPr/>
          <a:lstStyle/>
          <a:p>
            <a:pPr algn="l"/>
            <a:r>
              <a:rPr lang="en-US" dirty="0" smtClean="0">
                <a:solidFill>
                  <a:schemeClr val="tx1"/>
                </a:solidFill>
              </a:rPr>
              <a:t>Correlation Coefficient:</a:t>
            </a:r>
          </a:p>
          <a:p>
            <a:pPr algn="l"/>
            <a:endParaRPr lang="en-US"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94210" name="Object 2"/>
          <p:cNvGraphicFramePr>
            <a:graphicFrameLocks noChangeAspect="1"/>
          </p:cNvGraphicFramePr>
          <p:nvPr/>
        </p:nvGraphicFramePr>
        <p:xfrm>
          <a:off x="3516313" y="2495550"/>
          <a:ext cx="1706562" cy="674688"/>
        </p:xfrm>
        <a:graphic>
          <a:graphicData uri="http://schemas.openxmlformats.org/presentationml/2006/ole">
            <p:oleObj spid="_x0000_s94210" name="Equation" r:id="rId5" imgW="545760" imgH="215640" progId="Equation.3">
              <p:embed/>
            </p:oleObj>
          </a:graphicData>
        </a:graphic>
      </p:graphicFrame>
      <p:graphicFrame>
        <p:nvGraphicFramePr>
          <p:cNvPr id="94211" name="Object 2"/>
          <p:cNvGraphicFramePr>
            <a:graphicFrameLocks noChangeAspect="1"/>
          </p:cNvGraphicFramePr>
          <p:nvPr/>
        </p:nvGraphicFramePr>
        <p:xfrm>
          <a:off x="3490913" y="3135313"/>
          <a:ext cx="1785937" cy="674687"/>
        </p:xfrm>
        <a:graphic>
          <a:graphicData uri="http://schemas.openxmlformats.org/presentationml/2006/ole">
            <p:oleObj spid="_x0000_s94211" name="Equation" r:id="rId6" imgW="571320" imgH="215640" progId="Equation.3">
              <p:embed/>
            </p:oleObj>
          </a:graphicData>
        </a:graphic>
      </p:graphicFrame>
      <p:graphicFrame>
        <p:nvGraphicFramePr>
          <p:cNvPr id="94212" name="Object 2"/>
          <p:cNvGraphicFramePr>
            <a:graphicFrameLocks noChangeAspect="1"/>
          </p:cNvGraphicFramePr>
          <p:nvPr/>
        </p:nvGraphicFramePr>
        <p:xfrm>
          <a:off x="3511550" y="3725863"/>
          <a:ext cx="1746250" cy="714375"/>
        </p:xfrm>
        <a:graphic>
          <a:graphicData uri="http://schemas.openxmlformats.org/presentationml/2006/ole">
            <p:oleObj spid="_x0000_s94212" name="Equation" r:id="rId7" imgW="558720" imgH="228600" progId="Equation.3">
              <p:embed/>
            </p:oleObj>
          </a:graphicData>
        </a:graphic>
      </p:graphicFrame>
      <p:graphicFrame>
        <p:nvGraphicFramePr>
          <p:cNvPr id="94213" name="Object 2"/>
          <p:cNvGraphicFramePr>
            <a:graphicFrameLocks noChangeAspect="1"/>
          </p:cNvGraphicFramePr>
          <p:nvPr/>
        </p:nvGraphicFramePr>
        <p:xfrm>
          <a:off x="3492500" y="4354513"/>
          <a:ext cx="1785938" cy="674687"/>
        </p:xfrm>
        <a:graphic>
          <a:graphicData uri="http://schemas.openxmlformats.org/presentationml/2006/ole">
            <p:oleObj spid="_x0000_s94213" name="Equation" r:id="rId8" imgW="571320" imgH="215640" progId="Equation.3">
              <p:embed/>
            </p:oleObj>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1219199"/>
          </a:xfrm>
        </p:spPr>
        <p:txBody>
          <a:bodyPr/>
          <a:lstStyle/>
          <a:p>
            <a:r>
              <a:rPr lang="en-US" dirty="0" smtClean="0"/>
              <a:t>Examples &amp; Explanations</a:t>
            </a:r>
            <a:endParaRPr lang="en-US"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5238" name="Picture 6"/>
          <p:cNvPicPr>
            <a:picLocks noChangeAspect="1" noChangeArrowheads="1"/>
          </p:cNvPicPr>
          <p:nvPr/>
        </p:nvPicPr>
        <p:blipFill>
          <a:blip r:embed="rId4" cstate="print"/>
          <a:srcRect/>
          <a:stretch>
            <a:fillRect/>
          </a:stretch>
        </p:blipFill>
        <p:spPr bwMode="auto">
          <a:xfrm>
            <a:off x="1628775" y="1524000"/>
            <a:ext cx="5991225" cy="43719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lstStyle/>
          <a:p>
            <a:r>
              <a:rPr lang="en-US" dirty="0" smtClean="0"/>
              <a:t>Examples &amp; Explanations</a:t>
            </a:r>
            <a:endParaRPr lang="en-US" dirty="0"/>
          </a:p>
        </p:txBody>
      </p:sp>
      <p:sp>
        <p:nvSpPr>
          <p:cNvPr id="3" name="Subtitle 2"/>
          <p:cNvSpPr>
            <a:spLocks noGrp="1"/>
          </p:cNvSpPr>
          <p:nvPr>
            <p:ph type="subTitle" idx="1"/>
          </p:nvPr>
        </p:nvSpPr>
        <p:spPr>
          <a:xfrm>
            <a:off x="1371600" y="1752600"/>
            <a:ext cx="6400800" cy="3886200"/>
          </a:xfrm>
        </p:spPr>
        <p:txBody>
          <a:bodyPr/>
          <a:lstStyle/>
          <a:p>
            <a:pPr algn="l"/>
            <a:r>
              <a:rPr lang="en-US" dirty="0" smtClean="0">
                <a:solidFill>
                  <a:schemeClr val="tx1"/>
                </a:solidFill>
              </a:rPr>
              <a:t>http://www.ccsstoolbox.org/</a:t>
            </a:r>
            <a:endParaRPr lang="en-US"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lstStyle/>
          <a:p>
            <a:r>
              <a:rPr lang="en-US" dirty="0" smtClean="0"/>
              <a:t>Examples &amp; Explanations</a:t>
            </a:r>
            <a:endParaRPr lang="en-US" dirty="0"/>
          </a:p>
        </p:txBody>
      </p:sp>
      <p:sp>
        <p:nvSpPr>
          <p:cNvPr id="3" name="Subtitle 2"/>
          <p:cNvSpPr>
            <a:spLocks noGrp="1"/>
          </p:cNvSpPr>
          <p:nvPr>
            <p:ph type="subTitle" idx="1"/>
          </p:nvPr>
        </p:nvSpPr>
        <p:spPr>
          <a:xfrm>
            <a:off x="533400" y="1447800"/>
            <a:ext cx="7924800" cy="4191000"/>
          </a:xfrm>
        </p:spPr>
        <p:txBody>
          <a:bodyPr/>
          <a:lstStyle/>
          <a:p>
            <a:pPr algn="l"/>
            <a:r>
              <a:rPr lang="en-US" sz="2000" dirty="0" smtClean="0">
                <a:solidFill>
                  <a:schemeClr val="tx1"/>
                </a:solidFill>
              </a:rPr>
              <a:t>This scatter diagram shows the lengths and the widths of the eggs of some American birds. Find a line of best fit to model the data.</a:t>
            </a:r>
          </a:p>
          <a:p>
            <a:pPr algn="l"/>
            <a:endParaRPr lang="en-US" sz="20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TextBox 4"/>
          <p:cNvSpPr txBox="1"/>
          <p:nvPr/>
        </p:nvSpPr>
        <p:spPr>
          <a:xfrm>
            <a:off x="381000" y="5715000"/>
            <a:ext cx="4168962" cy="369332"/>
          </a:xfrm>
          <a:prstGeom prst="rect">
            <a:avLst/>
          </a:prstGeom>
          <a:noFill/>
        </p:spPr>
        <p:txBody>
          <a:bodyPr wrap="none" rtlCol="0">
            <a:spAutoFit/>
          </a:bodyPr>
          <a:lstStyle/>
          <a:p>
            <a:r>
              <a:rPr lang="en-US" dirty="0" smtClean="0">
                <a:latin typeface="Arial Narrow" pitchFamily="34" charset="0"/>
              </a:rPr>
              <a:t>Adapted from Mathematics Assessment Project</a:t>
            </a:r>
            <a:endParaRPr lang="en-US" dirty="0">
              <a:latin typeface="Arial Narrow" pitchFamily="34" charset="0"/>
            </a:endParaRPr>
          </a:p>
        </p:txBody>
      </p:sp>
      <p:pic>
        <p:nvPicPr>
          <p:cNvPr id="7" name="Picture 6"/>
          <p:cNvPicPr>
            <a:picLocks noChangeAspect="1"/>
          </p:cNvPicPr>
          <p:nvPr/>
        </p:nvPicPr>
        <p:blipFill>
          <a:blip r:embed="rId4" cstate="print"/>
          <a:srcRect/>
          <a:stretch>
            <a:fillRect/>
          </a:stretch>
        </p:blipFill>
        <p:spPr bwMode="auto">
          <a:xfrm>
            <a:off x="3075123" y="2133600"/>
            <a:ext cx="4544877" cy="3429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228601"/>
            <a:ext cx="8686800" cy="990600"/>
          </a:xfrm>
        </p:spPr>
        <p:txBody>
          <a:bodyPr/>
          <a:lstStyle/>
          <a:p>
            <a:r>
              <a:rPr lang="en-US" sz="4000" dirty="0" smtClean="0">
                <a:latin typeface="Arial Narrow" pitchFamily="34" charset="0"/>
              </a:rPr>
              <a:t>Expectations and clearing up confusion</a:t>
            </a:r>
            <a:endParaRPr lang="en-US" sz="4000" dirty="0">
              <a:latin typeface="Arial Narrow" pitchFamily="34" charset="0"/>
            </a:endParaRPr>
          </a:p>
        </p:txBody>
      </p:sp>
      <p:sp>
        <p:nvSpPr>
          <p:cNvPr id="3" name="Subtitle 2"/>
          <p:cNvSpPr>
            <a:spLocks noGrp="1"/>
          </p:cNvSpPr>
          <p:nvPr>
            <p:ph type="subTitle" idx="1"/>
          </p:nvPr>
        </p:nvSpPr>
        <p:spPr>
          <a:xfrm>
            <a:off x="152400" y="1219200"/>
            <a:ext cx="8991600" cy="4724400"/>
          </a:xfrm>
        </p:spPr>
        <p:txBody>
          <a:bodyPr/>
          <a:lstStyle/>
          <a:p>
            <a:pPr algn="l">
              <a:buFont typeface="Arial" pitchFamily="34" charset="0"/>
              <a:buChar char="•"/>
            </a:pPr>
            <a:r>
              <a:rPr lang="en-US" sz="2400" dirty="0" smtClean="0">
                <a:solidFill>
                  <a:schemeClr val="tx1"/>
                </a:solidFill>
              </a:rPr>
              <a:t> </a:t>
            </a:r>
            <a:r>
              <a:rPr lang="en-US" sz="2600" dirty="0" smtClean="0">
                <a:solidFill>
                  <a:schemeClr val="tx1"/>
                </a:solidFill>
                <a:latin typeface="Arial Narrow" pitchFamily="34" charset="0"/>
              </a:rPr>
              <a:t>This webinar focuses on CCGPS content specific to Unit 4, Coordinate Algebra and Accelerated Coordinate Algebra/Analytic Geometry A. </a:t>
            </a:r>
          </a:p>
          <a:p>
            <a:pPr algn="l">
              <a:buFont typeface="Arial" pitchFamily="34" charset="0"/>
              <a:buChar char="•"/>
            </a:pPr>
            <a:r>
              <a:rPr lang="en-US" sz="2600" dirty="0" smtClean="0">
                <a:solidFill>
                  <a:schemeClr val="tx1"/>
                </a:solidFill>
                <a:latin typeface="Arial Narrow" pitchFamily="34" charset="0"/>
              </a:rPr>
              <a:t> For information about CCGPS across a single grade span, please access the list of recorded GPB sessions on Georgiastandards.org.</a:t>
            </a:r>
          </a:p>
          <a:p>
            <a:pPr algn="l">
              <a:buFont typeface="Arial" pitchFamily="34" charset="0"/>
              <a:buChar char="•"/>
            </a:pPr>
            <a:r>
              <a:rPr lang="en-US" sz="2600" dirty="0" smtClean="0">
                <a:solidFill>
                  <a:schemeClr val="tx1"/>
                </a:solidFill>
                <a:latin typeface="Arial Narrow" pitchFamily="34" charset="0"/>
              </a:rPr>
              <a:t> For information on the Standards for Mathematical Practice, please access the list of recorded Blackboard sessions from Fall 2011 on GeorgiaStandards.org.</a:t>
            </a:r>
          </a:p>
          <a:p>
            <a:pPr algn="l">
              <a:buFont typeface="Arial" pitchFamily="34" charset="0"/>
              <a:buChar char="•"/>
            </a:pPr>
            <a:r>
              <a:rPr lang="en-US" sz="2600" dirty="0" smtClean="0">
                <a:solidFill>
                  <a:schemeClr val="tx1"/>
                </a:solidFill>
                <a:latin typeface="Arial Narrow" pitchFamily="34" charset="0"/>
              </a:rPr>
              <a:t> CCGPS is taught and assessed from 2012-2013 and beyond.  </a:t>
            </a:r>
          </a:p>
          <a:p>
            <a:pPr algn="l">
              <a:buFont typeface="Arial" pitchFamily="34" charset="0"/>
              <a:buChar char="•"/>
            </a:pPr>
            <a:r>
              <a:rPr lang="en-US" sz="2600" dirty="0" smtClean="0">
                <a:solidFill>
                  <a:schemeClr val="tx1"/>
                </a:solidFill>
                <a:latin typeface="Arial Narrow" pitchFamily="34" charset="0"/>
              </a:rPr>
              <a:t> A list of resources will be provided at the end of this webinar and these documents are posted in the 9-10 wiki. </a:t>
            </a:r>
          </a:p>
          <a:p>
            <a:r>
              <a:rPr lang="en-US" sz="2600" dirty="0" smtClean="0">
                <a:solidFill>
                  <a:schemeClr val="tx1"/>
                </a:solidFill>
                <a:latin typeface="Arial Narrow" pitchFamily="34" charset="0"/>
                <a:hlinkClick r:id="rId3"/>
              </a:rPr>
              <a:t>http://ccgpsmathematics9-10.wikispaces.com/</a:t>
            </a:r>
            <a:endParaRPr lang="en-US" sz="2600" dirty="0" smtClean="0">
              <a:solidFill>
                <a:schemeClr val="tx1"/>
              </a:solidFill>
              <a:latin typeface="Arial Narrow" pitchFamily="34" charset="0"/>
            </a:endParaRPr>
          </a:p>
          <a:p>
            <a:pPr algn="l">
              <a:buFont typeface="Arial" pitchFamily="34" charset="0"/>
              <a:buChar char="•"/>
            </a:pPr>
            <a:endParaRPr lang="en-US"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620000" y="55626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lstStyle/>
          <a:p>
            <a:r>
              <a:rPr lang="en-US" dirty="0" smtClean="0"/>
              <a:t>Examples &amp; Explanations</a:t>
            </a:r>
            <a:endParaRPr lang="en-US" dirty="0"/>
          </a:p>
        </p:txBody>
      </p:sp>
      <p:sp>
        <p:nvSpPr>
          <p:cNvPr id="3" name="Subtitle 2"/>
          <p:cNvSpPr>
            <a:spLocks noGrp="1"/>
          </p:cNvSpPr>
          <p:nvPr>
            <p:ph type="subTitle" idx="1"/>
          </p:nvPr>
        </p:nvSpPr>
        <p:spPr>
          <a:xfrm>
            <a:off x="533400" y="1447800"/>
            <a:ext cx="7924800" cy="4191000"/>
          </a:xfrm>
        </p:spPr>
        <p:txBody>
          <a:bodyPr/>
          <a:lstStyle/>
          <a:p>
            <a:pPr algn="l"/>
            <a:r>
              <a:rPr lang="en-US" sz="2000" dirty="0" smtClean="0">
                <a:solidFill>
                  <a:schemeClr val="tx1"/>
                </a:solidFill>
              </a:rPr>
              <a:t>This scatter diagram shows the lengths and the widths of the eggs of some American birds. Find a line of best fit to model the data.</a:t>
            </a:r>
          </a:p>
          <a:p>
            <a:pPr algn="l"/>
            <a:r>
              <a:rPr lang="en-US" sz="2000" dirty="0" smtClean="0">
                <a:solidFill>
                  <a:srgbClr val="00B050"/>
                </a:solidFill>
              </a:rPr>
              <a:t>Eye – ball:</a:t>
            </a:r>
          </a:p>
          <a:p>
            <a:pPr algn="l"/>
            <a:endParaRPr lang="en-US" sz="20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TextBox 4"/>
          <p:cNvSpPr txBox="1"/>
          <p:nvPr/>
        </p:nvSpPr>
        <p:spPr>
          <a:xfrm>
            <a:off x="381000" y="5715000"/>
            <a:ext cx="4168962" cy="369332"/>
          </a:xfrm>
          <a:prstGeom prst="rect">
            <a:avLst/>
          </a:prstGeom>
          <a:noFill/>
        </p:spPr>
        <p:txBody>
          <a:bodyPr wrap="none" rtlCol="0">
            <a:spAutoFit/>
          </a:bodyPr>
          <a:lstStyle/>
          <a:p>
            <a:r>
              <a:rPr lang="en-US" dirty="0" smtClean="0">
                <a:latin typeface="Arial Narrow" pitchFamily="34" charset="0"/>
              </a:rPr>
              <a:t>Adapted from Mathematics Assessment Project</a:t>
            </a:r>
            <a:endParaRPr lang="en-US" dirty="0">
              <a:latin typeface="Arial Narrow" pitchFamily="34" charset="0"/>
            </a:endParaRPr>
          </a:p>
        </p:txBody>
      </p:sp>
      <p:graphicFrame>
        <p:nvGraphicFramePr>
          <p:cNvPr id="8" name="Object 7"/>
          <p:cNvGraphicFramePr>
            <a:graphicFrameLocks noChangeAspect="1"/>
          </p:cNvGraphicFramePr>
          <p:nvPr/>
        </p:nvGraphicFramePr>
        <p:xfrm>
          <a:off x="1600200" y="2154620"/>
          <a:ext cx="914400" cy="304800"/>
        </p:xfrm>
        <a:graphic>
          <a:graphicData uri="http://schemas.openxmlformats.org/presentationml/2006/ole">
            <p:oleObj spid="_x0000_s89090" name="Equation" r:id="rId5" imgW="533160" imgH="177480" progId="Equation.3">
              <p:embed/>
            </p:oleObj>
          </a:graphicData>
        </a:graphic>
      </p:graphicFrame>
      <p:pic>
        <p:nvPicPr>
          <p:cNvPr id="9" name="Picture 8"/>
          <p:cNvPicPr>
            <a:picLocks noChangeAspect="1"/>
          </p:cNvPicPr>
          <p:nvPr/>
        </p:nvPicPr>
        <p:blipFill>
          <a:blip r:embed="rId6" cstate="print"/>
          <a:srcRect/>
          <a:stretch>
            <a:fillRect/>
          </a:stretch>
        </p:blipFill>
        <p:spPr bwMode="auto">
          <a:xfrm>
            <a:off x="3086746" y="2133600"/>
            <a:ext cx="4533254" cy="3429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4" cstate="print"/>
          <a:srcRect/>
          <a:stretch>
            <a:fillRect/>
          </a:stretch>
        </p:blipFill>
        <p:spPr bwMode="auto">
          <a:xfrm>
            <a:off x="3086746" y="2133600"/>
            <a:ext cx="4533254" cy="3429000"/>
          </a:xfrm>
          <a:prstGeom prst="rect">
            <a:avLst/>
          </a:prstGeom>
          <a:noFill/>
          <a:ln w="9525">
            <a:noFill/>
            <a:miter lim="800000"/>
            <a:headEnd/>
            <a:tailEnd/>
          </a:ln>
        </p:spPr>
      </p:pic>
      <p:sp>
        <p:nvSpPr>
          <p:cNvPr id="2" name="Title 1"/>
          <p:cNvSpPr>
            <a:spLocks noGrp="1"/>
          </p:cNvSpPr>
          <p:nvPr>
            <p:ph type="ctrTitle"/>
          </p:nvPr>
        </p:nvSpPr>
        <p:spPr>
          <a:xfrm>
            <a:off x="685800" y="457201"/>
            <a:ext cx="7772400" cy="761999"/>
          </a:xfrm>
        </p:spPr>
        <p:txBody>
          <a:bodyPr/>
          <a:lstStyle/>
          <a:p>
            <a:r>
              <a:rPr lang="en-US" dirty="0" smtClean="0"/>
              <a:t>Examples &amp; Explanations</a:t>
            </a:r>
            <a:endParaRPr lang="en-US" dirty="0"/>
          </a:p>
        </p:txBody>
      </p:sp>
      <p:sp>
        <p:nvSpPr>
          <p:cNvPr id="3" name="Subtitle 2"/>
          <p:cNvSpPr>
            <a:spLocks noGrp="1"/>
          </p:cNvSpPr>
          <p:nvPr>
            <p:ph type="subTitle" idx="1"/>
          </p:nvPr>
        </p:nvSpPr>
        <p:spPr>
          <a:xfrm>
            <a:off x="533400" y="1447800"/>
            <a:ext cx="7924800" cy="4191000"/>
          </a:xfrm>
        </p:spPr>
        <p:txBody>
          <a:bodyPr/>
          <a:lstStyle/>
          <a:p>
            <a:pPr algn="l"/>
            <a:r>
              <a:rPr lang="en-US" sz="2000" dirty="0" smtClean="0">
                <a:solidFill>
                  <a:schemeClr val="tx1"/>
                </a:solidFill>
              </a:rPr>
              <a:t>This scatter diagram shows the lengths and the widths of the eggs of some American birds. Find a line of best fit to model the data.</a:t>
            </a:r>
          </a:p>
          <a:p>
            <a:pPr algn="l"/>
            <a:r>
              <a:rPr lang="en-US" sz="2000" dirty="0" smtClean="0">
                <a:solidFill>
                  <a:srgbClr val="00B050"/>
                </a:solidFill>
              </a:rPr>
              <a:t>Eye – ball:</a:t>
            </a:r>
          </a:p>
          <a:p>
            <a:pPr algn="l"/>
            <a:r>
              <a:rPr lang="en-US" sz="2000" dirty="0" smtClean="0">
                <a:solidFill>
                  <a:srgbClr val="FF0000"/>
                </a:solidFill>
              </a:rPr>
              <a:t>Lin </a:t>
            </a:r>
            <a:r>
              <a:rPr lang="en-US" sz="2000" dirty="0" err="1" smtClean="0">
                <a:solidFill>
                  <a:srgbClr val="FF0000"/>
                </a:solidFill>
              </a:rPr>
              <a:t>Reg</a:t>
            </a:r>
            <a:r>
              <a:rPr lang="en-US" sz="2000" dirty="0" smtClean="0">
                <a:solidFill>
                  <a:srgbClr val="FF0000"/>
                </a:solidFill>
              </a:rPr>
              <a:t>:</a:t>
            </a:r>
            <a:r>
              <a:rPr lang="en-US" sz="2000" dirty="0" smtClean="0">
                <a:solidFill>
                  <a:schemeClr val="tx1"/>
                </a:solidFill>
              </a:rPr>
              <a:t> </a:t>
            </a:r>
          </a:p>
          <a:p>
            <a:pPr algn="l"/>
            <a:endParaRPr lang="en-US" sz="20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5"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TextBox 4"/>
          <p:cNvSpPr txBox="1"/>
          <p:nvPr/>
        </p:nvSpPr>
        <p:spPr>
          <a:xfrm>
            <a:off x="381000" y="5715000"/>
            <a:ext cx="4168962" cy="369332"/>
          </a:xfrm>
          <a:prstGeom prst="rect">
            <a:avLst/>
          </a:prstGeom>
          <a:noFill/>
        </p:spPr>
        <p:txBody>
          <a:bodyPr wrap="none" rtlCol="0">
            <a:spAutoFit/>
          </a:bodyPr>
          <a:lstStyle/>
          <a:p>
            <a:r>
              <a:rPr lang="en-US" dirty="0" smtClean="0">
                <a:latin typeface="Arial Narrow" pitchFamily="34" charset="0"/>
              </a:rPr>
              <a:t>Adapted from Mathematics Assessment Project</a:t>
            </a:r>
            <a:endParaRPr lang="en-US" dirty="0">
              <a:latin typeface="Arial Narrow" pitchFamily="34" charset="0"/>
            </a:endParaRPr>
          </a:p>
        </p:txBody>
      </p:sp>
      <p:graphicFrame>
        <p:nvGraphicFramePr>
          <p:cNvPr id="8" name="Object 7"/>
          <p:cNvGraphicFramePr>
            <a:graphicFrameLocks noChangeAspect="1"/>
          </p:cNvGraphicFramePr>
          <p:nvPr/>
        </p:nvGraphicFramePr>
        <p:xfrm>
          <a:off x="1600200" y="2154620"/>
          <a:ext cx="914400" cy="304800"/>
        </p:xfrm>
        <a:graphic>
          <a:graphicData uri="http://schemas.openxmlformats.org/presentationml/2006/ole">
            <p:oleObj spid="_x0000_s90114" name="Equation" r:id="rId6" imgW="533160" imgH="177480" progId="Equation.3">
              <p:embed/>
            </p:oleObj>
          </a:graphicData>
        </a:graphic>
      </p:graphicFrame>
      <p:graphicFrame>
        <p:nvGraphicFramePr>
          <p:cNvPr id="90115" name="Object 2"/>
          <p:cNvGraphicFramePr>
            <a:graphicFrameLocks noChangeAspect="1"/>
          </p:cNvGraphicFramePr>
          <p:nvPr/>
        </p:nvGraphicFramePr>
        <p:xfrm>
          <a:off x="1403350" y="2527740"/>
          <a:ext cx="1568450" cy="304800"/>
        </p:xfrm>
        <a:graphic>
          <a:graphicData uri="http://schemas.openxmlformats.org/presentationml/2006/ole">
            <p:oleObj spid="_x0000_s90115" name="Equation" r:id="rId7" imgW="914400" imgH="177480" progId="Equation.3">
              <p:embed/>
            </p:oleObj>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4" cstate="print"/>
          <a:srcRect/>
          <a:stretch>
            <a:fillRect/>
          </a:stretch>
        </p:blipFill>
        <p:spPr bwMode="auto">
          <a:xfrm>
            <a:off x="3086746" y="2133600"/>
            <a:ext cx="4533254" cy="3429000"/>
          </a:xfrm>
          <a:prstGeom prst="rect">
            <a:avLst/>
          </a:prstGeom>
          <a:noFill/>
          <a:ln w="9525">
            <a:noFill/>
            <a:miter lim="800000"/>
            <a:headEnd/>
            <a:tailEnd/>
          </a:ln>
        </p:spPr>
      </p:pic>
      <p:sp>
        <p:nvSpPr>
          <p:cNvPr id="2" name="Title 1"/>
          <p:cNvSpPr>
            <a:spLocks noGrp="1"/>
          </p:cNvSpPr>
          <p:nvPr>
            <p:ph type="ctrTitle"/>
          </p:nvPr>
        </p:nvSpPr>
        <p:spPr>
          <a:xfrm>
            <a:off x="685800" y="457201"/>
            <a:ext cx="7772400" cy="761999"/>
          </a:xfrm>
        </p:spPr>
        <p:txBody>
          <a:bodyPr/>
          <a:lstStyle/>
          <a:p>
            <a:r>
              <a:rPr lang="en-US" dirty="0" smtClean="0"/>
              <a:t>Examples &amp; Explanations</a:t>
            </a:r>
            <a:endParaRPr lang="en-US" dirty="0"/>
          </a:p>
        </p:txBody>
      </p:sp>
      <p:sp>
        <p:nvSpPr>
          <p:cNvPr id="3" name="Subtitle 2"/>
          <p:cNvSpPr>
            <a:spLocks noGrp="1"/>
          </p:cNvSpPr>
          <p:nvPr>
            <p:ph type="subTitle" idx="1"/>
          </p:nvPr>
        </p:nvSpPr>
        <p:spPr>
          <a:xfrm>
            <a:off x="533400" y="1447800"/>
            <a:ext cx="7924800" cy="4191000"/>
          </a:xfrm>
        </p:spPr>
        <p:txBody>
          <a:bodyPr/>
          <a:lstStyle/>
          <a:p>
            <a:pPr algn="l"/>
            <a:r>
              <a:rPr lang="en-US" sz="2000" dirty="0" smtClean="0">
                <a:solidFill>
                  <a:schemeClr val="tx1"/>
                </a:solidFill>
              </a:rPr>
              <a:t>This scatter diagram shows the lengths and the widths of the eggs of some American birds. Find a line of best fit to model the data.</a:t>
            </a:r>
          </a:p>
          <a:p>
            <a:pPr algn="l"/>
            <a:r>
              <a:rPr lang="en-US" sz="2000" dirty="0" smtClean="0">
                <a:solidFill>
                  <a:srgbClr val="00B050"/>
                </a:solidFill>
              </a:rPr>
              <a:t>Eye – ball:</a:t>
            </a:r>
          </a:p>
          <a:p>
            <a:pPr algn="l"/>
            <a:r>
              <a:rPr lang="en-US" sz="2000" dirty="0" smtClean="0">
                <a:solidFill>
                  <a:srgbClr val="FF0000"/>
                </a:solidFill>
              </a:rPr>
              <a:t>Lin </a:t>
            </a:r>
            <a:r>
              <a:rPr lang="en-US" sz="2000" dirty="0" err="1" smtClean="0">
                <a:solidFill>
                  <a:srgbClr val="FF0000"/>
                </a:solidFill>
              </a:rPr>
              <a:t>Reg</a:t>
            </a:r>
            <a:r>
              <a:rPr lang="en-US" sz="2000" dirty="0" smtClean="0">
                <a:solidFill>
                  <a:srgbClr val="FF0000"/>
                </a:solidFill>
              </a:rPr>
              <a:t>:</a:t>
            </a:r>
          </a:p>
          <a:p>
            <a:pPr algn="l"/>
            <a:r>
              <a:rPr lang="en-US" sz="2000" dirty="0" smtClean="0">
                <a:solidFill>
                  <a:srgbClr val="0000FF"/>
                </a:solidFill>
              </a:rPr>
              <a:t>Med – Med:</a:t>
            </a:r>
            <a:r>
              <a:rPr lang="en-US" sz="2000" dirty="0" smtClean="0">
                <a:solidFill>
                  <a:schemeClr val="tx1"/>
                </a:solidFill>
              </a:rPr>
              <a:t>  </a:t>
            </a:r>
          </a:p>
          <a:p>
            <a:pPr algn="l"/>
            <a:endParaRPr lang="en-US" sz="20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5"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TextBox 4"/>
          <p:cNvSpPr txBox="1"/>
          <p:nvPr/>
        </p:nvSpPr>
        <p:spPr>
          <a:xfrm>
            <a:off x="381000" y="5715000"/>
            <a:ext cx="4168962" cy="369332"/>
          </a:xfrm>
          <a:prstGeom prst="rect">
            <a:avLst/>
          </a:prstGeom>
          <a:noFill/>
        </p:spPr>
        <p:txBody>
          <a:bodyPr wrap="none" rtlCol="0">
            <a:spAutoFit/>
          </a:bodyPr>
          <a:lstStyle/>
          <a:p>
            <a:r>
              <a:rPr lang="en-US" dirty="0" smtClean="0">
                <a:latin typeface="Arial Narrow" pitchFamily="34" charset="0"/>
              </a:rPr>
              <a:t>Adapted from Mathematics Assessment Project</a:t>
            </a:r>
            <a:endParaRPr lang="en-US" dirty="0">
              <a:latin typeface="Arial Narrow" pitchFamily="34" charset="0"/>
            </a:endParaRPr>
          </a:p>
        </p:txBody>
      </p:sp>
      <p:graphicFrame>
        <p:nvGraphicFramePr>
          <p:cNvPr id="8" name="Object 7"/>
          <p:cNvGraphicFramePr>
            <a:graphicFrameLocks noChangeAspect="1"/>
          </p:cNvGraphicFramePr>
          <p:nvPr/>
        </p:nvGraphicFramePr>
        <p:xfrm>
          <a:off x="1600200" y="2154620"/>
          <a:ext cx="914400" cy="304800"/>
        </p:xfrm>
        <a:graphic>
          <a:graphicData uri="http://schemas.openxmlformats.org/presentationml/2006/ole">
            <p:oleObj spid="_x0000_s91138" name="Equation" r:id="rId6" imgW="533160" imgH="177480" progId="Equation.3">
              <p:embed/>
            </p:oleObj>
          </a:graphicData>
        </a:graphic>
      </p:graphicFrame>
      <p:graphicFrame>
        <p:nvGraphicFramePr>
          <p:cNvPr id="90115" name="Object 2"/>
          <p:cNvGraphicFramePr>
            <a:graphicFrameLocks noChangeAspect="1"/>
          </p:cNvGraphicFramePr>
          <p:nvPr/>
        </p:nvGraphicFramePr>
        <p:xfrm>
          <a:off x="1403350" y="2527740"/>
          <a:ext cx="1568450" cy="304800"/>
        </p:xfrm>
        <a:graphic>
          <a:graphicData uri="http://schemas.openxmlformats.org/presentationml/2006/ole">
            <p:oleObj spid="_x0000_s91139" name="Equation" r:id="rId7" imgW="914400" imgH="177480" progId="Equation.3">
              <p:embed/>
            </p:oleObj>
          </a:graphicData>
        </a:graphic>
      </p:graphicFrame>
      <p:graphicFrame>
        <p:nvGraphicFramePr>
          <p:cNvPr id="91140" name="Object 2"/>
          <p:cNvGraphicFramePr>
            <a:graphicFrameLocks noChangeAspect="1"/>
          </p:cNvGraphicFramePr>
          <p:nvPr/>
        </p:nvGraphicFramePr>
        <p:xfrm>
          <a:off x="1739900" y="2895600"/>
          <a:ext cx="1460500" cy="304800"/>
        </p:xfrm>
        <a:graphic>
          <a:graphicData uri="http://schemas.openxmlformats.org/presentationml/2006/ole">
            <p:oleObj spid="_x0000_s91140" name="Equation" r:id="rId8" imgW="850680" imgH="177480" progId="Equation.3">
              <p:embed/>
            </p:oleObj>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1"/>
            <a:ext cx="7772400" cy="761999"/>
          </a:xfrm>
        </p:spPr>
        <p:txBody>
          <a:bodyPr/>
          <a:lstStyle/>
          <a:p>
            <a:r>
              <a:rPr lang="en-US" dirty="0" smtClean="0">
                <a:latin typeface="Arial Narrow" pitchFamily="34" charset="0"/>
              </a:rPr>
              <a:t>Misconception</a:t>
            </a:r>
            <a:endParaRPr lang="en-US" dirty="0">
              <a:latin typeface="Arial Narrow" pitchFamily="34" charset="0"/>
            </a:endParaRPr>
          </a:p>
        </p:txBody>
      </p:sp>
      <p:sp>
        <p:nvSpPr>
          <p:cNvPr id="3" name="Subtitle 2"/>
          <p:cNvSpPr>
            <a:spLocks noGrp="1"/>
          </p:cNvSpPr>
          <p:nvPr>
            <p:ph type="subTitle" idx="1"/>
          </p:nvPr>
        </p:nvSpPr>
        <p:spPr>
          <a:xfrm>
            <a:off x="228600" y="1143000"/>
            <a:ext cx="8686800" cy="4953000"/>
          </a:xfrm>
        </p:spPr>
        <p:txBody>
          <a:bodyPr/>
          <a:lstStyle/>
          <a:p>
            <a:pPr algn="l"/>
            <a:r>
              <a:rPr lang="en-US" sz="2800" dirty="0" smtClean="0">
                <a:solidFill>
                  <a:schemeClr val="tx1"/>
                </a:solidFill>
              </a:rPr>
              <a:t> </a:t>
            </a:r>
            <a:endParaRPr lang="en-US" sz="2400"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a:p>
            <a:pPr algn="l"/>
            <a:endParaRPr lang="en-US" sz="1800" dirty="0" smtClean="0">
              <a:solidFill>
                <a:schemeClr val="tx1"/>
              </a:solidFill>
            </a:endParaRPr>
          </a:p>
          <a:p>
            <a:pPr algn="l"/>
            <a:r>
              <a:rPr lang="en-US" sz="1800" dirty="0" smtClean="0">
                <a:solidFill>
                  <a:schemeClr val="tx1"/>
                </a:solidFill>
              </a:rPr>
              <a:t>http://lovestats.wordpress.com</a:t>
            </a:r>
            <a:endParaRPr lang="en-US" sz="1800" i="1"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6962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5" descr="Research2.jpg"/>
          <p:cNvPicPr>
            <a:picLocks noChangeAspect="1"/>
          </p:cNvPicPr>
          <p:nvPr/>
        </p:nvPicPr>
        <p:blipFill>
          <a:blip r:embed="rId4" cstate="print"/>
          <a:stretch>
            <a:fillRect/>
          </a:stretch>
        </p:blipFill>
        <p:spPr>
          <a:xfrm>
            <a:off x="1873250" y="1517650"/>
            <a:ext cx="5397500" cy="3822700"/>
          </a:xfrm>
          <a:prstGeom prst="rect">
            <a:avLst/>
          </a:prstGeo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533399"/>
          </a:xfrm>
        </p:spPr>
        <p:txBody>
          <a:bodyPr/>
          <a:lstStyle/>
          <a:p>
            <a:r>
              <a:rPr lang="en-US" dirty="0" smtClean="0">
                <a:latin typeface="Arial Narrow" pitchFamily="34" charset="0"/>
              </a:rPr>
              <a:t>Assessment</a:t>
            </a:r>
            <a:endParaRPr lang="en-US" dirty="0">
              <a:latin typeface="Arial Narrow" pitchFamily="34" charset="0"/>
            </a:endParaRPr>
          </a:p>
        </p:txBody>
      </p:sp>
      <p:sp>
        <p:nvSpPr>
          <p:cNvPr id="3" name="Subtitle 2"/>
          <p:cNvSpPr>
            <a:spLocks noGrp="1"/>
          </p:cNvSpPr>
          <p:nvPr>
            <p:ph type="subTitle" idx="1"/>
          </p:nvPr>
        </p:nvSpPr>
        <p:spPr>
          <a:xfrm>
            <a:off x="228600" y="1066800"/>
            <a:ext cx="8915400" cy="4953000"/>
          </a:xfrm>
        </p:spPr>
        <p:txBody>
          <a:bodyPr/>
          <a:lstStyle/>
          <a:p>
            <a:r>
              <a:rPr lang="en-US" sz="3600" dirty="0" smtClean="0">
                <a:solidFill>
                  <a:schemeClr val="tx1"/>
                </a:solidFill>
                <a:latin typeface="Arial Narrow" pitchFamily="34" charset="0"/>
              </a:rPr>
              <a:t>How might it look?</a:t>
            </a:r>
          </a:p>
          <a:p>
            <a:pPr algn="l">
              <a:buFont typeface="Arial" pitchFamily="34" charset="0"/>
              <a:buChar char="•"/>
            </a:pPr>
            <a:r>
              <a:rPr lang="en-US" dirty="0" smtClean="0">
                <a:solidFill>
                  <a:schemeClr val="tx1"/>
                </a:solidFill>
                <a:latin typeface="Arial Narrow" pitchFamily="34" charset="0"/>
              </a:rPr>
              <a:t> </a:t>
            </a:r>
            <a:r>
              <a:rPr lang="en-US" sz="2800" dirty="0" smtClean="0">
                <a:solidFill>
                  <a:schemeClr val="tx1"/>
                </a:solidFill>
                <a:latin typeface="Arial Narrow" pitchFamily="34" charset="0"/>
              </a:rPr>
              <a:t>Mathematics Assessment Project - </a:t>
            </a:r>
          </a:p>
          <a:p>
            <a:pPr lvl="1" algn="l"/>
            <a:r>
              <a:rPr lang="en-US" sz="2400" dirty="0" smtClean="0">
                <a:solidFill>
                  <a:schemeClr val="tx1"/>
                </a:solidFill>
                <a:latin typeface="Arial Narrow" pitchFamily="34" charset="0"/>
                <a:hlinkClick r:id="rId3"/>
              </a:rPr>
              <a:t>http://map.mathshell.org/materials/tests.php</a:t>
            </a:r>
            <a:endParaRPr lang="en-US" sz="2400" dirty="0" smtClean="0">
              <a:solidFill>
                <a:schemeClr val="tx1"/>
              </a:solidFill>
              <a:latin typeface="Arial Narrow" pitchFamily="34" charset="0"/>
            </a:endParaRPr>
          </a:p>
          <a:p>
            <a:pPr algn="l">
              <a:buFont typeface="Arial" pitchFamily="34" charset="0"/>
              <a:buChar char="•"/>
            </a:pPr>
            <a:r>
              <a:rPr lang="en-US" dirty="0" smtClean="0">
                <a:solidFill>
                  <a:schemeClr val="tx1"/>
                </a:solidFill>
                <a:latin typeface="Arial Narrow" pitchFamily="34" charset="0"/>
              </a:rPr>
              <a:t> </a:t>
            </a:r>
            <a:r>
              <a:rPr lang="en-US" sz="2800" dirty="0" smtClean="0">
                <a:solidFill>
                  <a:schemeClr val="tx1"/>
                </a:solidFill>
                <a:latin typeface="Arial Narrow" pitchFamily="34" charset="0"/>
              </a:rPr>
              <a:t>Illustrative Mathematics - </a:t>
            </a:r>
            <a:r>
              <a:rPr lang="en-US" sz="2400" dirty="0" smtClean="0">
                <a:solidFill>
                  <a:schemeClr val="tx1"/>
                </a:solidFill>
                <a:latin typeface="Arial Narrow" pitchFamily="34" charset="0"/>
                <a:hlinkClick r:id="rId4"/>
              </a:rPr>
              <a:t>http://illustrativemathematics.org/</a:t>
            </a:r>
            <a:r>
              <a:rPr lang="en-US" sz="2400" dirty="0" smtClean="0">
                <a:solidFill>
                  <a:schemeClr val="tx1"/>
                </a:solidFill>
                <a:latin typeface="Arial Narrow" pitchFamily="34" charset="0"/>
              </a:rPr>
              <a:t> </a:t>
            </a:r>
          </a:p>
          <a:p>
            <a:pPr algn="l">
              <a:buFont typeface="Arial" pitchFamily="34" charset="0"/>
              <a:buChar char="•"/>
            </a:pPr>
            <a:r>
              <a:rPr lang="en-US" sz="3000" dirty="0" smtClean="0">
                <a:solidFill>
                  <a:schemeClr val="tx1"/>
                </a:solidFill>
                <a:latin typeface="Arial Narrow" pitchFamily="34" charset="0"/>
              </a:rPr>
              <a:t> </a:t>
            </a:r>
            <a:r>
              <a:rPr lang="en-US" sz="2800" dirty="0" smtClean="0">
                <a:solidFill>
                  <a:schemeClr val="tx1"/>
                </a:solidFill>
                <a:latin typeface="Arial Narrow" pitchFamily="34" charset="0"/>
              </a:rPr>
              <a:t>Dana Center’s CCSS Toolbox: PARCC Prototype Project - </a:t>
            </a:r>
            <a:r>
              <a:rPr lang="en-US" sz="2400" dirty="0" smtClean="0">
                <a:solidFill>
                  <a:schemeClr val="tx1"/>
                </a:solidFill>
                <a:latin typeface="Arial Narrow" pitchFamily="34" charset="0"/>
                <a:hlinkClick r:id="rId5"/>
              </a:rPr>
              <a:t>http://www.ccsstoolbox.org/</a:t>
            </a:r>
            <a:r>
              <a:rPr lang="en-US" sz="2400" dirty="0" smtClean="0">
                <a:solidFill>
                  <a:schemeClr val="tx1"/>
                </a:solidFill>
                <a:latin typeface="Arial Narrow" pitchFamily="34" charset="0"/>
              </a:rPr>
              <a:t> </a:t>
            </a:r>
          </a:p>
          <a:p>
            <a:pPr algn="l">
              <a:buFont typeface="Arial" pitchFamily="34" charset="0"/>
              <a:buChar char="•"/>
            </a:pPr>
            <a:r>
              <a:rPr lang="en-US" sz="3000" dirty="0" smtClean="0">
                <a:solidFill>
                  <a:schemeClr val="tx1"/>
                </a:solidFill>
                <a:latin typeface="Arial Narrow" pitchFamily="34" charset="0"/>
              </a:rPr>
              <a:t> </a:t>
            </a:r>
            <a:r>
              <a:rPr lang="en-US" sz="2800" dirty="0" smtClean="0">
                <a:solidFill>
                  <a:schemeClr val="tx1"/>
                </a:solidFill>
                <a:latin typeface="Arial Narrow" pitchFamily="34" charset="0"/>
              </a:rPr>
              <a:t>PARCC - </a:t>
            </a:r>
            <a:r>
              <a:rPr lang="en-US" sz="2800" dirty="0" smtClean="0">
                <a:solidFill>
                  <a:schemeClr val="tx1"/>
                </a:solidFill>
                <a:latin typeface="Arial Narrow" pitchFamily="34" charset="0"/>
                <a:hlinkClick r:id="rId6"/>
              </a:rPr>
              <a:t>http://www.parcconline.org/</a:t>
            </a:r>
            <a:endParaRPr lang="en-US" sz="2800" dirty="0" smtClean="0">
              <a:solidFill>
                <a:schemeClr val="tx1"/>
              </a:solidFill>
              <a:latin typeface="Arial Narrow" pitchFamily="34" charset="0"/>
            </a:endParaRPr>
          </a:p>
          <a:p>
            <a:pPr algn="l">
              <a:buFont typeface="Arial" pitchFamily="34" charset="0"/>
              <a:buChar char="•"/>
            </a:pPr>
            <a:r>
              <a:rPr lang="en-US" sz="2800" dirty="0" smtClean="0">
                <a:solidFill>
                  <a:schemeClr val="tx1"/>
                </a:solidFill>
                <a:latin typeface="Arial Narrow" pitchFamily="34" charset="0"/>
              </a:rPr>
              <a:t> Online Assessment System - </a:t>
            </a:r>
            <a:r>
              <a:rPr lang="en-US" sz="2400" dirty="0" smtClean="0">
                <a:solidFill>
                  <a:schemeClr val="tx1"/>
                </a:solidFill>
                <a:latin typeface="Arial Narrow" pitchFamily="34" charset="0"/>
                <a:hlinkClick r:id="rId7"/>
              </a:rPr>
              <a:t>http://www.gadoe.org/Curriculum-Instruction-and-Assessment/Assessment/Pages/OAS.aspx</a:t>
            </a:r>
            <a:endParaRPr lang="en-US" sz="2400" dirty="0" smtClean="0">
              <a:solidFill>
                <a:schemeClr val="tx1"/>
              </a:solidFill>
              <a:latin typeface="Arial Narrow" pitchFamily="34" charset="0"/>
            </a:endParaRPr>
          </a:p>
          <a:p>
            <a:pPr algn="l"/>
            <a:endParaRPr lang="en-US"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8"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533399"/>
          </a:xfrm>
        </p:spPr>
        <p:txBody>
          <a:bodyPr/>
          <a:lstStyle/>
          <a:p>
            <a:r>
              <a:rPr lang="en-US" dirty="0" smtClean="0">
                <a:latin typeface="Arial Narrow" pitchFamily="34" charset="0"/>
              </a:rPr>
              <a:t>Assessment</a:t>
            </a:r>
            <a:endParaRPr lang="en-US" dirty="0">
              <a:latin typeface="Arial Narrow" pitchFamily="34" charset="0"/>
            </a:endParaRPr>
          </a:p>
        </p:txBody>
      </p:sp>
      <p:sp>
        <p:nvSpPr>
          <p:cNvPr id="3" name="Subtitle 2"/>
          <p:cNvSpPr>
            <a:spLocks noGrp="1"/>
          </p:cNvSpPr>
          <p:nvPr>
            <p:ph type="subTitle" idx="1"/>
          </p:nvPr>
        </p:nvSpPr>
        <p:spPr>
          <a:xfrm>
            <a:off x="304800" y="1066800"/>
            <a:ext cx="8458200" cy="4572000"/>
          </a:xfrm>
        </p:spPr>
        <p:txBody>
          <a:bodyPr/>
          <a:lstStyle/>
          <a:p>
            <a:endParaRPr lang="en-US" sz="1000" dirty="0" smtClean="0">
              <a:solidFill>
                <a:schemeClr val="tx1"/>
              </a:solidFill>
              <a:latin typeface="Arial Narrow" pitchFamily="34" charset="0"/>
            </a:endParaRPr>
          </a:p>
          <a:p>
            <a:pPr algn="l"/>
            <a:endParaRPr lang="en-US" dirty="0" smtClean="0">
              <a:solidFill>
                <a:schemeClr val="tx1"/>
              </a:solidFill>
            </a:endParaRPr>
          </a:p>
        </p:txBody>
      </p:sp>
      <p:pic>
        <p:nvPicPr>
          <p:cNvPr id="5"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5"/>
          <p:cNvPicPr/>
          <p:nvPr/>
        </p:nvPicPr>
        <p:blipFill>
          <a:blip r:embed="rId4" cstate="print"/>
          <a:srcRect l="19909" t="19473" r="21510" b="7174"/>
          <a:stretch>
            <a:fillRect/>
          </a:stretch>
        </p:blipFill>
        <p:spPr bwMode="auto">
          <a:xfrm>
            <a:off x="1371600" y="1066800"/>
            <a:ext cx="6553200" cy="5105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685800"/>
          </a:xfrm>
        </p:spPr>
        <p:txBody>
          <a:bodyPr/>
          <a:lstStyle/>
          <a:p>
            <a:r>
              <a:rPr lang="en-US" dirty="0" smtClean="0">
                <a:latin typeface="Arial Narrow" pitchFamily="34" charset="0"/>
              </a:rPr>
              <a:t>Suggestions for getting started:</a:t>
            </a:r>
            <a:endParaRPr lang="en-US" dirty="0">
              <a:latin typeface="Arial Narrow" pitchFamily="34" charset="0"/>
            </a:endParaRPr>
          </a:p>
        </p:txBody>
      </p:sp>
      <p:sp>
        <p:nvSpPr>
          <p:cNvPr id="3" name="Content Placeholder 2"/>
          <p:cNvSpPr>
            <a:spLocks noGrp="1"/>
          </p:cNvSpPr>
          <p:nvPr>
            <p:ph idx="1"/>
          </p:nvPr>
        </p:nvSpPr>
        <p:spPr>
          <a:xfrm>
            <a:off x="228600" y="914400"/>
            <a:ext cx="8686800" cy="5211763"/>
          </a:xfrm>
        </p:spPr>
        <p:txBody>
          <a:bodyPr/>
          <a:lstStyle/>
          <a:p>
            <a:r>
              <a:rPr lang="en-US" sz="2800" dirty="0" smtClean="0">
                <a:latin typeface="Arial Narrow" pitchFamily="34" charset="0"/>
              </a:rPr>
              <a:t>Read the unit and work through the tasks with your colleagues. The only way to gain deep understanding is to work through each task. </a:t>
            </a:r>
          </a:p>
          <a:p>
            <a:r>
              <a:rPr lang="en-US" sz="2800" dirty="0" smtClean="0">
                <a:latin typeface="Arial Narrow" pitchFamily="34" charset="0"/>
              </a:rPr>
              <a:t>Make note of where, when, and what the big ideas are.</a:t>
            </a:r>
          </a:p>
          <a:p>
            <a:r>
              <a:rPr lang="en-US" sz="2800" dirty="0" smtClean="0">
                <a:latin typeface="Arial Narrow" pitchFamily="34" charset="0"/>
              </a:rPr>
              <a:t>Discuss the focus and coherence of the unit.</a:t>
            </a:r>
          </a:p>
          <a:p>
            <a:r>
              <a:rPr lang="en-US" sz="2800" dirty="0" smtClean="0">
                <a:latin typeface="Arial Narrow" pitchFamily="34" charset="0"/>
              </a:rPr>
              <a:t>Make note of where, when, and what the pitfalls might be.  </a:t>
            </a:r>
          </a:p>
          <a:p>
            <a:r>
              <a:rPr lang="en-US" sz="2800" dirty="0" smtClean="0">
                <a:latin typeface="Arial Narrow" pitchFamily="34" charset="0"/>
              </a:rPr>
              <a:t>Look for additional tools/ideas you want to use.</a:t>
            </a:r>
          </a:p>
          <a:p>
            <a:r>
              <a:rPr lang="en-US" sz="2800" dirty="0" smtClean="0">
                <a:latin typeface="Arial Narrow" pitchFamily="34" charset="0"/>
              </a:rPr>
              <a:t>Determine any changes which might need to be made to make this work for your students.</a:t>
            </a:r>
          </a:p>
          <a:p>
            <a:r>
              <a:rPr lang="en-US" sz="2800" dirty="0" smtClean="0">
                <a:latin typeface="Arial Narrow" pitchFamily="34" charset="0"/>
              </a:rPr>
              <a:t>Share, ask, and collaborate on the wiki.</a:t>
            </a:r>
          </a:p>
          <a:p>
            <a:pPr algn="ctr">
              <a:buNone/>
            </a:pPr>
            <a:r>
              <a:rPr lang="en-US" sz="2800" dirty="0" smtClean="0">
                <a:latin typeface="Arial Narrow" pitchFamily="34" charset="0"/>
                <a:hlinkClick r:id="rId3"/>
              </a:rPr>
              <a:t>http://ccgpsmathematics9-10.wikispaces.com/</a:t>
            </a:r>
            <a:r>
              <a:rPr lang="en-US" sz="2800" dirty="0" smtClean="0"/>
              <a:t> </a:t>
            </a:r>
            <a:endParaRPr lang="en-US" sz="2800"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 List</a:t>
            </a:r>
            <a:endParaRPr lang="en-US" dirty="0"/>
          </a:p>
        </p:txBody>
      </p:sp>
      <p:sp>
        <p:nvSpPr>
          <p:cNvPr id="3" name="Content Placeholder 2"/>
          <p:cNvSpPr>
            <a:spLocks noGrp="1"/>
          </p:cNvSpPr>
          <p:nvPr>
            <p:ph idx="1"/>
          </p:nvPr>
        </p:nvSpPr>
        <p:spPr/>
        <p:txBody>
          <a:bodyPr/>
          <a:lstStyle/>
          <a:p>
            <a:pPr>
              <a:buNone/>
            </a:pPr>
            <a:r>
              <a:rPr lang="en-US" dirty="0" smtClean="0"/>
              <a:t>    The following list is provided as a sample of available resources and is for informational purposes only. It is your responsibility to investigate them to determine their value and appropriateness for your district. </a:t>
            </a:r>
            <a:r>
              <a:rPr lang="en-US" dirty="0" err="1" smtClean="0"/>
              <a:t>GaDOE</a:t>
            </a:r>
            <a:r>
              <a:rPr lang="en-US" dirty="0" smtClean="0"/>
              <a:t> does not endorse or recommend the purchase of or use of any particular resource. </a:t>
            </a:r>
            <a:endParaRPr lang="en-US"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latin typeface="Arial Narrow" pitchFamily="34" charset="0"/>
              </a:rPr>
              <a:t>What is a Wiki?</a:t>
            </a:r>
            <a:endParaRPr lang="en-US" dirty="0">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4"/>
          <p:cNvPicPr>
            <a:picLocks noChangeAspect="1" noChangeArrowheads="1"/>
          </p:cNvPicPr>
          <p:nvPr/>
        </p:nvPicPr>
        <p:blipFill>
          <a:blip r:embed="rId4" cstate="print"/>
          <a:srcRect/>
          <a:stretch>
            <a:fillRect/>
          </a:stretch>
        </p:blipFill>
        <p:spPr bwMode="auto">
          <a:xfrm>
            <a:off x="838200" y="990601"/>
            <a:ext cx="7543800" cy="46481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1"/>
            <a:ext cx="7772400" cy="533399"/>
          </a:xfrm>
        </p:spPr>
        <p:txBody>
          <a:bodyPr/>
          <a:lstStyle/>
          <a:p>
            <a:r>
              <a:rPr lang="en-US" dirty="0" smtClean="0">
                <a:latin typeface="Arial Narrow" pitchFamily="34" charset="0"/>
              </a:rPr>
              <a:t>Resources</a:t>
            </a:r>
            <a:endParaRPr lang="en-US" dirty="0">
              <a:latin typeface="Arial Narrow" pitchFamily="34" charset="0"/>
            </a:endParaRPr>
          </a:p>
        </p:txBody>
      </p:sp>
      <p:sp>
        <p:nvSpPr>
          <p:cNvPr id="3" name="Subtitle 2"/>
          <p:cNvSpPr>
            <a:spLocks noGrp="1"/>
          </p:cNvSpPr>
          <p:nvPr>
            <p:ph type="subTitle" idx="1"/>
          </p:nvPr>
        </p:nvSpPr>
        <p:spPr>
          <a:xfrm>
            <a:off x="0" y="609600"/>
            <a:ext cx="9144000" cy="5562600"/>
          </a:xfrm>
        </p:spPr>
        <p:txBody>
          <a:bodyPr/>
          <a:lstStyle/>
          <a:p>
            <a:pPr algn="l">
              <a:buFont typeface="Arial" pitchFamily="34" charset="0"/>
              <a:buChar char="•"/>
            </a:pPr>
            <a:r>
              <a:rPr lang="en-US" sz="2400" dirty="0" smtClean="0">
                <a:solidFill>
                  <a:schemeClr val="tx1"/>
                </a:solidFill>
              </a:rPr>
              <a:t> </a:t>
            </a:r>
            <a:r>
              <a:rPr lang="en-US" sz="2400" dirty="0" smtClean="0">
                <a:solidFill>
                  <a:schemeClr val="tx1"/>
                </a:solidFill>
                <a:latin typeface="Arial Narrow" pitchFamily="34" charset="0"/>
              </a:rPr>
              <a:t>Common Core Resources</a:t>
            </a:r>
          </a:p>
          <a:p>
            <a:pPr lvl="1" algn="l">
              <a:buFont typeface="Wingdings" pitchFamily="2" charset="2"/>
              <a:buChar char="Ø"/>
            </a:pPr>
            <a:r>
              <a:rPr lang="en-US" sz="1600" dirty="0" smtClean="0">
                <a:solidFill>
                  <a:schemeClr val="tx1"/>
                </a:solidFill>
                <a:latin typeface="Arial Narrow" pitchFamily="34" charset="0"/>
              </a:rPr>
              <a:t> </a:t>
            </a:r>
            <a:r>
              <a:rPr lang="en-US" sz="2000" dirty="0" smtClean="0">
                <a:solidFill>
                  <a:schemeClr val="tx1"/>
                </a:solidFill>
                <a:latin typeface="Arial Narrow" pitchFamily="34" charset="0"/>
              </a:rPr>
              <a:t>SEDL videos - </a:t>
            </a:r>
            <a:r>
              <a:rPr lang="en-US" sz="2000" dirty="0" smtClean="0">
                <a:solidFill>
                  <a:schemeClr val="tx1"/>
                </a:solidFill>
                <a:latin typeface="Arial Narrow" pitchFamily="34" charset="0"/>
                <a:hlinkClick r:id="rId3"/>
              </a:rPr>
              <a:t>https://www.georgiastandards.org/Common-Core/Pages/Math.aspx</a:t>
            </a:r>
            <a:r>
              <a:rPr lang="en-US" sz="2000" dirty="0" smtClean="0">
                <a:solidFill>
                  <a:schemeClr val="tx1"/>
                </a:solidFill>
                <a:latin typeface="Arial Narrow" pitchFamily="34" charset="0"/>
              </a:rPr>
              <a:t> or </a:t>
            </a:r>
            <a:r>
              <a:rPr lang="en-US" sz="2000" dirty="0" smtClean="0">
                <a:solidFill>
                  <a:schemeClr val="tx1"/>
                </a:solidFill>
                <a:latin typeface="Arial Narrow" pitchFamily="34" charset="0"/>
                <a:hlinkClick r:id="rId4"/>
              </a:rPr>
              <a:t>http://secc.sedl.org/common_core_videos/</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Illustrative Mathematics - </a:t>
            </a:r>
            <a:r>
              <a:rPr lang="en-US" sz="2000" dirty="0" smtClean="0">
                <a:solidFill>
                  <a:schemeClr val="tx1"/>
                </a:solidFill>
                <a:latin typeface="Arial Narrow" pitchFamily="34" charset="0"/>
                <a:hlinkClick r:id="rId5"/>
              </a:rPr>
              <a:t>http://www.illustrativemathematics.org/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Dana Center's CCSS Toolbox - </a:t>
            </a:r>
            <a:r>
              <a:rPr lang="en-US" sz="2000" dirty="0" smtClean="0">
                <a:solidFill>
                  <a:schemeClr val="tx1"/>
                </a:solidFill>
                <a:latin typeface="Arial Narrow" pitchFamily="34" charset="0"/>
                <a:hlinkClick r:id="rId6"/>
              </a:rPr>
              <a:t>http://www.ccsstoolbox.com/</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Common Core Standards - </a:t>
            </a:r>
            <a:r>
              <a:rPr lang="en-US" sz="2000" dirty="0" smtClean="0">
                <a:solidFill>
                  <a:schemeClr val="tx1"/>
                </a:solidFill>
                <a:latin typeface="Arial Narrow" pitchFamily="34" charset="0"/>
                <a:hlinkClick r:id="rId7"/>
              </a:rPr>
              <a:t>http://www.corestandards.org/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Tools for the Common Core Standards - </a:t>
            </a:r>
            <a:r>
              <a:rPr lang="en-US" sz="2000" dirty="0" smtClean="0">
                <a:solidFill>
                  <a:schemeClr val="tx1"/>
                </a:solidFill>
                <a:latin typeface="Arial Narrow" pitchFamily="34" charset="0"/>
                <a:hlinkClick r:id="rId8"/>
              </a:rPr>
              <a:t>http://commoncoretools.me/</a:t>
            </a:r>
            <a:endParaRPr lang="en-US" sz="2000" dirty="0" smtClean="0">
              <a:solidFill>
                <a:schemeClr val="tx1"/>
              </a:solidFill>
              <a:latin typeface="Arial Narrow" pitchFamily="34" charset="0"/>
            </a:endParaRPr>
          </a:p>
          <a:p>
            <a:pPr algn="l">
              <a:buFont typeface="Arial" pitchFamily="34" charset="0"/>
              <a:buChar char="•"/>
            </a:pPr>
            <a:r>
              <a:rPr lang="en-US" sz="2400" dirty="0" smtClean="0">
                <a:solidFill>
                  <a:schemeClr val="tx1"/>
                </a:solidFill>
                <a:latin typeface="Arial Narrow" pitchFamily="34" charset="0"/>
              </a:rPr>
              <a:t>Books</a:t>
            </a:r>
          </a:p>
          <a:p>
            <a:pPr lvl="1" algn="l">
              <a:buFont typeface="Wingdings" pitchFamily="2" charset="2"/>
              <a:buChar char="Ø"/>
            </a:pPr>
            <a:r>
              <a:rPr lang="en-US" sz="2000" dirty="0" smtClean="0">
                <a:solidFill>
                  <a:schemeClr val="tx1"/>
                </a:solidFill>
                <a:latin typeface="Arial Narrow" pitchFamily="34" charset="0"/>
              </a:rPr>
              <a:t>Van </a:t>
            </a:r>
            <a:r>
              <a:rPr lang="en-US" sz="2000" dirty="0" err="1" smtClean="0">
                <a:solidFill>
                  <a:schemeClr val="tx1"/>
                </a:solidFill>
                <a:latin typeface="Arial Narrow" pitchFamily="34" charset="0"/>
              </a:rPr>
              <a:t>DeWalle</a:t>
            </a:r>
            <a:r>
              <a:rPr lang="en-US" sz="2000" dirty="0" smtClean="0">
                <a:solidFill>
                  <a:schemeClr val="tx1"/>
                </a:solidFill>
                <a:latin typeface="Arial Narrow" pitchFamily="34" charset="0"/>
              </a:rPr>
              <a:t>  and </a:t>
            </a:r>
            <a:r>
              <a:rPr lang="en-US" sz="2000" dirty="0" err="1" smtClean="0">
                <a:solidFill>
                  <a:schemeClr val="tx1"/>
                </a:solidFill>
                <a:latin typeface="Arial Narrow" pitchFamily="34" charset="0"/>
              </a:rPr>
              <a:t>Lovin</a:t>
            </a:r>
            <a:r>
              <a:rPr lang="en-US" sz="2000" dirty="0" smtClean="0">
                <a:solidFill>
                  <a:schemeClr val="tx1"/>
                </a:solidFill>
                <a:latin typeface="Arial Narrow" pitchFamily="34" charset="0"/>
              </a:rPr>
              <a:t>, </a:t>
            </a:r>
            <a:r>
              <a:rPr lang="en-US" sz="2000" i="1" dirty="0" smtClean="0">
                <a:solidFill>
                  <a:schemeClr val="tx1"/>
                </a:solidFill>
                <a:latin typeface="Arial Narrow" pitchFamily="34" charset="0"/>
              </a:rPr>
              <a:t>Teaching Student-Centered Mathematics, 6-8</a:t>
            </a:r>
          </a:p>
          <a:p>
            <a:pPr algn="l">
              <a:buFont typeface="Arial" pitchFamily="34" charset="0"/>
              <a:buChar char="•"/>
            </a:pPr>
            <a:r>
              <a:rPr lang="en-US" sz="2400" dirty="0" smtClean="0">
                <a:solidFill>
                  <a:schemeClr val="tx1"/>
                </a:solidFill>
                <a:latin typeface="Arial Narrow" pitchFamily="34" charset="0"/>
              </a:rPr>
              <a:t>Statistics</a:t>
            </a:r>
          </a:p>
          <a:p>
            <a:pPr lvl="1" algn="l">
              <a:buFont typeface="Wingdings" pitchFamily="2" charset="2"/>
              <a:buChar char="Ø"/>
            </a:pPr>
            <a:r>
              <a:rPr lang="en-US" sz="2000" dirty="0" smtClean="0">
                <a:solidFill>
                  <a:schemeClr val="tx1"/>
                </a:solidFill>
                <a:latin typeface="Arial Narrow" pitchFamily="34" charset="0"/>
              </a:rPr>
              <a:t>GAISE Report - </a:t>
            </a:r>
            <a:r>
              <a:rPr lang="en-US" sz="2000" dirty="0" smtClean="0">
                <a:solidFill>
                  <a:schemeClr val="tx1"/>
                </a:solidFill>
                <a:latin typeface="Arial Narrow" pitchFamily="34" charset="0"/>
                <a:hlinkClick r:id="rId9"/>
              </a:rPr>
              <a:t>http://www.amstat.org/education/gaise/</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Kader and Franklin, “The Evolution of Pearson’s Correlation Coefficient</a:t>
            </a:r>
            <a:r>
              <a:rPr lang="en-US" sz="2000" i="1" dirty="0" smtClean="0">
                <a:solidFill>
                  <a:schemeClr val="tx1"/>
                </a:solidFill>
                <a:latin typeface="Arial Narrow" pitchFamily="34" charset="0"/>
              </a:rPr>
              <a:t>” Mathematics Teacher, </a:t>
            </a:r>
            <a:r>
              <a:rPr lang="en-US" sz="2000" dirty="0" smtClean="0">
                <a:solidFill>
                  <a:schemeClr val="tx1"/>
                </a:solidFill>
                <a:latin typeface="Arial Narrow" pitchFamily="34" charset="0"/>
              </a:rPr>
              <a:t>Vol.102, No. 4, November 2008</a:t>
            </a:r>
          </a:p>
          <a:p>
            <a:pPr lvl="1" algn="l">
              <a:buFont typeface="Wingdings" pitchFamily="2" charset="2"/>
              <a:buChar char="Ø"/>
            </a:pPr>
            <a:r>
              <a:rPr lang="en-US" sz="2000" dirty="0" err="1" smtClean="0">
                <a:solidFill>
                  <a:schemeClr val="tx1"/>
                </a:solidFill>
                <a:latin typeface="Arial Narrow" pitchFamily="34" charset="0"/>
              </a:rPr>
              <a:t>Batanero</a:t>
            </a:r>
            <a:r>
              <a:rPr lang="en-US" sz="2000" dirty="0" smtClean="0">
                <a:solidFill>
                  <a:schemeClr val="tx1"/>
                </a:solidFill>
                <a:latin typeface="Arial Narrow" pitchFamily="34" charset="0"/>
              </a:rPr>
              <a:t>, “Errors and difficulties in understanding elementary statistical concepts” - </a:t>
            </a:r>
            <a:r>
              <a:rPr lang="en-US" sz="2000" dirty="0" smtClean="0">
                <a:solidFill>
                  <a:schemeClr val="tx1"/>
                </a:solidFill>
                <a:latin typeface="Arial Narrow" pitchFamily="34" charset="0"/>
                <a:hlinkClick r:id="rId10"/>
              </a:rPr>
              <a:t>http://www.ugr.es/local/batanero/ARTICULOS/errors.PDF</a:t>
            </a:r>
            <a:endParaRPr lang="en-US" sz="2000" dirty="0" smtClean="0">
              <a:solidFill>
                <a:schemeClr val="tx1"/>
              </a:solidFill>
              <a:latin typeface="Arial Narrow" pitchFamily="34" charset="0"/>
            </a:endParaRPr>
          </a:p>
          <a:p>
            <a:pPr lvl="1" algn="l">
              <a:buFont typeface="Wingdings" pitchFamily="2" charset="2"/>
              <a:buChar char="Ø"/>
            </a:pPr>
            <a:endParaRPr lang="en-US" sz="2000" dirty="0" smtClean="0">
              <a:solidFill>
                <a:schemeClr val="tx1"/>
              </a:solidFill>
              <a:latin typeface="Arial Narrow" pitchFamily="34" charset="0"/>
            </a:endParaRPr>
          </a:p>
          <a:p>
            <a:pPr algn="l">
              <a:buFont typeface="Arial" pitchFamily="34" charset="0"/>
              <a:buChar char="•"/>
            </a:pPr>
            <a:endParaRPr lang="en-US" sz="1400" dirty="0">
              <a:solidFill>
                <a:schemeClr val="tx1"/>
              </a:solidFill>
            </a:endParaRPr>
          </a:p>
        </p:txBody>
      </p:sp>
      <p:pic>
        <p:nvPicPr>
          <p:cNvPr id="5" name="Picture 2" descr="C:\Users\Janet Wyche\AppData\Local\Temp\notesCB2CD5\CCGPS_LogoAPPLE2.jpg"/>
          <p:cNvPicPr>
            <a:picLocks noChangeAspect="1" noChangeArrowheads="1"/>
          </p:cNvPicPr>
          <p:nvPr/>
        </p:nvPicPr>
        <p:blipFill>
          <a:blip r:embed="rId11"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228601"/>
            <a:ext cx="8686800" cy="990600"/>
          </a:xfrm>
        </p:spPr>
        <p:txBody>
          <a:bodyPr/>
          <a:lstStyle/>
          <a:p>
            <a:r>
              <a:rPr lang="en-US" sz="4000" dirty="0" smtClean="0">
                <a:latin typeface="Arial Narrow" pitchFamily="34" charset="0"/>
              </a:rPr>
              <a:t>Expectations and clearing up confusion</a:t>
            </a:r>
            <a:endParaRPr lang="en-US" sz="4000" dirty="0">
              <a:latin typeface="Arial Narrow" pitchFamily="34" charset="0"/>
            </a:endParaRPr>
          </a:p>
        </p:txBody>
      </p:sp>
      <p:sp>
        <p:nvSpPr>
          <p:cNvPr id="3" name="Subtitle 2"/>
          <p:cNvSpPr>
            <a:spLocks noGrp="1"/>
          </p:cNvSpPr>
          <p:nvPr>
            <p:ph type="subTitle" idx="1"/>
          </p:nvPr>
        </p:nvSpPr>
        <p:spPr>
          <a:xfrm>
            <a:off x="304800" y="1295400"/>
            <a:ext cx="8610600" cy="4648200"/>
          </a:xfrm>
        </p:spPr>
        <p:txBody>
          <a:bodyPr/>
          <a:lstStyle/>
          <a:p>
            <a:pPr algn="l">
              <a:buFont typeface="Arial" pitchFamily="34" charset="0"/>
              <a:buChar char="•"/>
            </a:pPr>
            <a:r>
              <a:rPr lang="en-US" sz="2800" dirty="0" smtClean="0">
                <a:solidFill>
                  <a:schemeClr val="tx1"/>
                </a:solidFill>
              </a:rPr>
              <a:t> </a:t>
            </a:r>
            <a:r>
              <a:rPr lang="en-US" sz="2800" dirty="0" smtClean="0">
                <a:solidFill>
                  <a:schemeClr val="tx1"/>
                </a:solidFill>
                <a:latin typeface="Arial Narrow" pitchFamily="34" charset="0"/>
              </a:rPr>
              <a:t>The intent of this webinar is to bring awareness to:</a:t>
            </a:r>
          </a:p>
          <a:p>
            <a:pPr lvl="1" algn="l">
              <a:buFont typeface="Wingdings" pitchFamily="2" charset="2"/>
              <a:buChar char="Ø"/>
            </a:pPr>
            <a:r>
              <a:rPr lang="en-US" dirty="0" smtClean="0">
                <a:solidFill>
                  <a:schemeClr val="tx1"/>
                </a:solidFill>
                <a:latin typeface="Arial Narrow" pitchFamily="34" charset="0"/>
              </a:rPr>
              <a:t> the types of tasks that are contained within the unit.</a:t>
            </a:r>
          </a:p>
          <a:p>
            <a:pPr lvl="1" algn="l">
              <a:buFont typeface="Wingdings" pitchFamily="2" charset="2"/>
              <a:buChar char="Ø"/>
            </a:pPr>
            <a:r>
              <a:rPr lang="en-US" dirty="0" smtClean="0">
                <a:solidFill>
                  <a:schemeClr val="tx1"/>
                </a:solidFill>
                <a:latin typeface="Arial Narrow" pitchFamily="34" charset="0"/>
              </a:rPr>
              <a:t> your conceptual understanding of the mathematics in this unit.</a:t>
            </a:r>
          </a:p>
          <a:p>
            <a:pPr lvl="1" algn="l">
              <a:buFont typeface="Wingdings" pitchFamily="2" charset="2"/>
              <a:buChar char="Ø"/>
            </a:pPr>
            <a:r>
              <a:rPr lang="en-US" dirty="0" smtClean="0">
                <a:solidFill>
                  <a:schemeClr val="tx1"/>
                </a:solidFill>
                <a:latin typeface="Arial Narrow" pitchFamily="34" charset="0"/>
              </a:rPr>
              <a:t> approaches to the tasks which provide deeper learning situations for your students.</a:t>
            </a:r>
          </a:p>
          <a:p>
            <a:endParaRPr lang="en-US" sz="2800" dirty="0" smtClean="0">
              <a:solidFill>
                <a:schemeClr val="tx1"/>
              </a:solidFill>
              <a:latin typeface="Arial Narrow" pitchFamily="34" charset="0"/>
            </a:endParaRPr>
          </a:p>
          <a:p>
            <a:r>
              <a:rPr lang="en-US" dirty="0" smtClean="0">
                <a:solidFill>
                  <a:schemeClr val="tx1"/>
                </a:solidFill>
                <a:latin typeface="Arial Narrow" pitchFamily="34" charset="0"/>
              </a:rPr>
              <a:t>We will not be working through each task during this webinar.</a:t>
            </a:r>
            <a:endParaRPr lang="en-US" dirty="0">
              <a:solidFill>
                <a:schemeClr val="tx1"/>
              </a:solidFill>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696200" y="5410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1"/>
            <a:ext cx="7772400" cy="685799"/>
          </a:xfrm>
        </p:spPr>
        <p:txBody>
          <a:bodyPr/>
          <a:lstStyle/>
          <a:p>
            <a:r>
              <a:rPr lang="en-US" dirty="0" smtClean="0">
                <a:latin typeface="Arial Narrow" pitchFamily="34" charset="0"/>
              </a:rPr>
              <a:t>Resources</a:t>
            </a:r>
            <a:endParaRPr lang="en-US" dirty="0">
              <a:latin typeface="Arial Narrow" pitchFamily="34" charset="0"/>
            </a:endParaRPr>
          </a:p>
        </p:txBody>
      </p:sp>
      <p:sp>
        <p:nvSpPr>
          <p:cNvPr id="3" name="Subtitle 2"/>
          <p:cNvSpPr>
            <a:spLocks noGrp="1"/>
          </p:cNvSpPr>
          <p:nvPr>
            <p:ph type="subTitle" idx="1"/>
          </p:nvPr>
        </p:nvSpPr>
        <p:spPr>
          <a:xfrm>
            <a:off x="457200" y="914400"/>
            <a:ext cx="8382000" cy="5562600"/>
          </a:xfrm>
        </p:spPr>
        <p:txBody>
          <a:bodyPr/>
          <a:lstStyle/>
          <a:p>
            <a:pPr algn="l">
              <a:buFont typeface="Arial" pitchFamily="34" charset="0"/>
              <a:buChar char="•"/>
            </a:pPr>
            <a:r>
              <a:rPr lang="en-US" sz="2400" dirty="0" smtClean="0">
                <a:solidFill>
                  <a:schemeClr val="tx1"/>
                </a:solidFill>
                <a:latin typeface="Arial Narrow" pitchFamily="34" charset="0"/>
              </a:rPr>
              <a:t> Professional Learning Resources</a:t>
            </a:r>
          </a:p>
          <a:p>
            <a:pPr lvl="1" algn="l">
              <a:buFont typeface="Wingdings" pitchFamily="2" charset="2"/>
              <a:buChar char="Ø"/>
            </a:pPr>
            <a:r>
              <a:rPr lang="en-US" sz="1600" dirty="0" smtClean="0">
                <a:solidFill>
                  <a:schemeClr val="tx1"/>
                </a:solidFill>
                <a:latin typeface="Arial Narrow" pitchFamily="34" charset="0"/>
              </a:rPr>
              <a:t> </a:t>
            </a:r>
            <a:r>
              <a:rPr lang="en-US" sz="2000" dirty="0" smtClean="0">
                <a:solidFill>
                  <a:schemeClr val="tx1"/>
                </a:solidFill>
                <a:latin typeface="Arial Narrow" pitchFamily="34" charset="0"/>
              </a:rPr>
              <a:t>Inside Mathematics- </a:t>
            </a:r>
            <a:r>
              <a:rPr lang="en-US" sz="2000" dirty="0" smtClean="0">
                <a:solidFill>
                  <a:schemeClr val="tx1"/>
                </a:solidFill>
                <a:latin typeface="Arial Narrow" pitchFamily="34" charset="0"/>
                <a:hlinkClick r:id="rId3"/>
              </a:rPr>
              <a:t>http://www.insidemathematics.org/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Annenberg Learner - </a:t>
            </a:r>
            <a:r>
              <a:rPr lang="en-US" sz="2000" dirty="0" smtClean="0">
                <a:solidFill>
                  <a:schemeClr val="tx1"/>
                </a:solidFill>
                <a:latin typeface="Arial Narrow" pitchFamily="34" charset="0"/>
                <a:hlinkClick r:id="rId4"/>
              </a:rPr>
              <a:t>http://www.learner.org/index.html</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a:t>
            </a:r>
            <a:r>
              <a:rPr lang="en-US" sz="2000" dirty="0" err="1" smtClean="0">
                <a:solidFill>
                  <a:schemeClr val="tx1"/>
                </a:solidFill>
                <a:latin typeface="Arial Narrow" pitchFamily="34" charset="0"/>
              </a:rPr>
              <a:t>Edutopia</a:t>
            </a:r>
            <a:r>
              <a:rPr lang="en-US" sz="2000" dirty="0" smtClean="0">
                <a:solidFill>
                  <a:schemeClr val="tx1"/>
                </a:solidFill>
                <a:latin typeface="Arial Narrow" pitchFamily="34" charset="0"/>
              </a:rPr>
              <a:t> – </a:t>
            </a:r>
            <a:r>
              <a:rPr lang="en-US" sz="2000" dirty="0" smtClean="0">
                <a:solidFill>
                  <a:schemeClr val="tx1"/>
                </a:solidFill>
                <a:latin typeface="Arial Narrow" pitchFamily="34" charset="0"/>
                <a:hlinkClick r:id="rId5"/>
              </a:rPr>
              <a:t>http://www.edutopia.org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Teaching Channel - </a:t>
            </a:r>
            <a:r>
              <a:rPr lang="en-US" sz="2000" dirty="0" smtClean="0">
                <a:solidFill>
                  <a:schemeClr val="tx1"/>
                </a:solidFill>
                <a:latin typeface="Arial Narrow" pitchFamily="34" charset="0"/>
                <a:hlinkClick r:id="rId6"/>
              </a:rPr>
              <a:t>http://www.teachingchannel.org</a:t>
            </a:r>
            <a:endParaRPr lang="en-US" sz="2000" dirty="0" smtClean="0">
              <a:solidFill>
                <a:schemeClr val="tx1"/>
              </a:solidFill>
              <a:latin typeface="Arial Narrow" pitchFamily="34" charset="0"/>
            </a:endParaRPr>
          </a:p>
          <a:p>
            <a:pPr algn="l">
              <a:buFont typeface="Arial" pitchFamily="34" charset="0"/>
              <a:buChar char="•"/>
            </a:pPr>
            <a:r>
              <a:rPr lang="en-US" sz="2400" dirty="0" smtClean="0">
                <a:solidFill>
                  <a:schemeClr val="tx1"/>
                </a:solidFill>
                <a:latin typeface="Arial Narrow" pitchFamily="34" charset="0"/>
              </a:rPr>
              <a:t>  Assessment Resources </a:t>
            </a:r>
          </a:p>
          <a:p>
            <a:pPr lvl="1" algn="l">
              <a:buFont typeface="Wingdings" pitchFamily="2" charset="2"/>
              <a:buChar char="Ø"/>
            </a:pPr>
            <a:r>
              <a:rPr lang="en-US" sz="1600" dirty="0" smtClean="0">
                <a:solidFill>
                  <a:schemeClr val="tx1"/>
                </a:solidFill>
                <a:latin typeface="Arial Narrow" pitchFamily="34" charset="0"/>
              </a:rPr>
              <a:t> </a:t>
            </a:r>
            <a:r>
              <a:rPr lang="en-US" sz="1800" dirty="0" smtClean="0">
                <a:solidFill>
                  <a:schemeClr val="tx1"/>
                </a:solidFill>
                <a:latin typeface="Arial Narrow" pitchFamily="34" charset="0"/>
              </a:rPr>
              <a:t> </a:t>
            </a:r>
            <a:r>
              <a:rPr lang="en-US" sz="2000" dirty="0" smtClean="0">
                <a:solidFill>
                  <a:schemeClr val="tx1"/>
                </a:solidFill>
                <a:latin typeface="Arial Narrow" pitchFamily="34" charset="0"/>
              </a:rPr>
              <a:t>MAP - </a:t>
            </a:r>
            <a:r>
              <a:rPr lang="en-US" sz="2000" dirty="0" smtClean="0">
                <a:solidFill>
                  <a:schemeClr val="tx1"/>
                </a:solidFill>
                <a:latin typeface="Arial Narrow" pitchFamily="34" charset="0"/>
                <a:hlinkClick r:id="rId7"/>
              </a:rPr>
              <a:t>http://www.map.mathshell.org.uk/materials/index.php</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CCSS Toolbox: PARCC Prototyping Project - </a:t>
            </a:r>
            <a:r>
              <a:rPr lang="en-US" sz="2000" dirty="0" smtClean="0">
                <a:solidFill>
                  <a:schemeClr val="tx1"/>
                </a:solidFill>
                <a:latin typeface="Arial Narrow" pitchFamily="34" charset="0"/>
                <a:hlinkClick r:id="rId8"/>
              </a:rPr>
              <a:t>http://www.ccsstoolbox.org/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PARCC - </a:t>
            </a:r>
            <a:r>
              <a:rPr lang="en-US" sz="2000" dirty="0" smtClean="0">
                <a:solidFill>
                  <a:schemeClr val="tx1"/>
                </a:solidFill>
                <a:latin typeface="Arial Narrow" pitchFamily="34" charset="0"/>
                <a:hlinkClick r:id="rId9"/>
              </a:rPr>
              <a:t>http://www.parcconline.org/</a:t>
            </a:r>
            <a:r>
              <a:rPr lang="en-US" sz="2000" dirty="0" smtClean="0">
                <a:solidFill>
                  <a:schemeClr val="tx1"/>
                </a:solidFill>
                <a:latin typeface="Arial Narrow" pitchFamily="34" charset="0"/>
              </a:rPr>
              <a:t> </a:t>
            </a:r>
          </a:p>
          <a:p>
            <a:pPr algn="l">
              <a:buFont typeface="Arial" pitchFamily="34" charset="0"/>
              <a:buChar char="•"/>
            </a:pPr>
            <a:r>
              <a:rPr lang="en-US" sz="2400" dirty="0" smtClean="0">
                <a:solidFill>
                  <a:schemeClr val="tx1"/>
                </a:solidFill>
                <a:latin typeface="Arial Narrow" pitchFamily="34" charset="0"/>
              </a:rPr>
              <a:t> Blogs</a:t>
            </a:r>
          </a:p>
          <a:p>
            <a:pPr lvl="1" algn="l">
              <a:buFont typeface="Wingdings" pitchFamily="2" charset="2"/>
              <a:buChar char="Ø"/>
            </a:pPr>
            <a:r>
              <a:rPr lang="en-US" sz="2000" dirty="0" smtClean="0">
                <a:solidFill>
                  <a:schemeClr val="tx1"/>
                </a:solidFill>
              </a:rPr>
              <a:t>Dan Meyer</a:t>
            </a:r>
            <a:r>
              <a:rPr lang="en-US" sz="2000" dirty="0" smtClean="0"/>
              <a:t>  – </a:t>
            </a:r>
            <a:r>
              <a:rPr lang="en-US" sz="2000" dirty="0" smtClean="0">
                <a:hlinkClick r:id="rId10"/>
              </a:rPr>
              <a:t>http://blog.mrmeyer.com/</a:t>
            </a:r>
            <a:endParaRPr lang="en-US" sz="2000" dirty="0" smtClean="0"/>
          </a:p>
          <a:p>
            <a:pPr lvl="1" algn="l">
              <a:buFont typeface="Wingdings" pitchFamily="2" charset="2"/>
              <a:buChar char="Ø"/>
            </a:pPr>
            <a:r>
              <a:rPr lang="en-US" sz="2000" dirty="0" err="1" smtClean="0">
                <a:solidFill>
                  <a:schemeClr val="tx1"/>
                </a:solidFill>
              </a:rPr>
              <a:t>Timon</a:t>
            </a:r>
            <a:r>
              <a:rPr lang="en-US" sz="2000" dirty="0" smtClean="0">
                <a:solidFill>
                  <a:schemeClr val="tx1"/>
                </a:solidFill>
              </a:rPr>
              <a:t> </a:t>
            </a:r>
            <a:r>
              <a:rPr lang="en-US" sz="2000" dirty="0" err="1" smtClean="0">
                <a:solidFill>
                  <a:schemeClr val="tx1"/>
                </a:solidFill>
              </a:rPr>
              <a:t>Piccini</a:t>
            </a:r>
            <a:r>
              <a:rPr lang="en-US" sz="2000" dirty="0" smtClean="0">
                <a:solidFill>
                  <a:schemeClr val="tx1"/>
                </a:solidFill>
              </a:rPr>
              <a:t> </a:t>
            </a:r>
            <a:r>
              <a:rPr lang="en-US" sz="2000" dirty="0" smtClean="0"/>
              <a:t>– </a:t>
            </a:r>
            <a:r>
              <a:rPr lang="en-US" sz="2000" dirty="0" smtClean="0">
                <a:hlinkClick r:id="rId11"/>
              </a:rPr>
              <a:t>http://mrpiccmath.weebly.com/3-acts.html</a:t>
            </a:r>
            <a:endParaRPr lang="en-US" sz="2000" dirty="0" smtClean="0"/>
          </a:p>
          <a:p>
            <a:pPr lvl="1" algn="l">
              <a:buFont typeface="Wingdings" pitchFamily="2" charset="2"/>
              <a:buChar char="Ø"/>
            </a:pPr>
            <a:r>
              <a:rPr lang="en-US" sz="2000" dirty="0" smtClean="0">
                <a:solidFill>
                  <a:schemeClr val="tx1"/>
                </a:solidFill>
              </a:rPr>
              <a:t>Dan Anderson </a:t>
            </a:r>
            <a:r>
              <a:rPr lang="en-US" sz="2000" dirty="0" smtClean="0"/>
              <a:t>– </a:t>
            </a:r>
            <a:r>
              <a:rPr lang="en-US" sz="2000" dirty="0" smtClean="0">
                <a:hlinkClick r:id="rId12"/>
              </a:rPr>
              <a:t>http://blog.recursiveprocess.com/tag/wcydwt/</a:t>
            </a:r>
            <a:endParaRPr lang="en-US" sz="2000" dirty="0" smtClean="0"/>
          </a:p>
          <a:p>
            <a:pPr algn="l">
              <a:buFont typeface="Arial" pitchFamily="34" charset="0"/>
              <a:buChar char="•"/>
            </a:pPr>
            <a:endParaRPr lang="en-US" sz="1400" dirty="0" smtClean="0">
              <a:solidFill>
                <a:schemeClr val="tx1"/>
              </a:solidFill>
              <a:hlinkClick r:id="rId5"/>
            </a:endParaRPr>
          </a:p>
          <a:p>
            <a:pPr algn="l">
              <a:buFont typeface="Arial" pitchFamily="34" charset="0"/>
              <a:buChar char="•"/>
            </a:pPr>
            <a:endParaRPr lang="en-US" sz="14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1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1"/>
            <a:ext cx="7772400" cy="685799"/>
          </a:xfrm>
        </p:spPr>
        <p:txBody>
          <a:bodyPr/>
          <a:lstStyle/>
          <a:p>
            <a:r>
              <a:rPr lang="en-US" dirty="0" smtClean="0">
                <a:latin typeface="Arial Narrow" pitchFamily="34" charset="0"/>
              </a:rPr>
              <a:t>Resources</a:t>
            </a:r>
            <a:endParaRPr lang="en-US" dirty="0">
              <a:latin typeface="Arial Narrow" pitchFamily="34" charset="0"/>
            </a:endParaRPr>
          </a:p>
        </p:txBody>
      </p:sp>
      <p:sp>
        <p:nvSpPr>
          <p:cNvPr id="3" name="Subtitle 2"/>
          <p:cNvSpPr>
            <a:spLocks noGrp="1"/>
          </p:cNvSpPr>
          <p:nvPr>
            <p:ph type="subTitle" idx="1"/>
          </p:nvPr>
        </p:nvSpPr>
        <p:spPr>
          <a:xfrm>
            <a:off x="457200" y="914400"/>
            <a:ext cx="8382000" cy="5715000"/>
          </a:xfrm>
        </p:spPr>
        <p:txBody>
          <a:bodyPr/>
          <a:lstStyle/>
          <a:p>
            <a:pPr algn="l">
              <a:buFont typeface="Arial" pitchFamily="34" charset="0"/>
              <a:buChar char="•"/>
            </a:pPr>
            <a:r>
              <a:rPr lang="en-US" sz="2400" dirty="0" smtClean="0">
                <a:solidFill>
                  <a:schemeClr val="tx1"/>
                </a:solidFill>
                <a:latin typeface="Arial Narrow" pitchFamily="34" charset="0"/>
              </a:rPr>
              <a:t>  Dana Center’s CCSS Toolbox - PARCC Prototyping Project</a:t>
            </a:r>
          </a:p>
          <a:p>
            <a:pPr lvl="1" algn="l">
              <a:buFont typeface="Wingdings" pitchFamily="2" charset="2"/>
              <a:buChar char="Ø"/>
            </a:pPr>
            <a:r>
              <a:rPr lang="en-US" sz="2000" dirty="0" smtClean="0">
                <a:solidFill>
                  <a:schemeClr val="tx1"/>
                </a:solidFill>
                <a:latin typeface="Arial Narrow" pitchFamily="34" charset="0"/>
                <a:hlinkClick r:id="rId3"/>
              </a:rPr>
              <a:t>http://www.ccsstoolbox.com/</a:t>
            </a:r>
            <a:endParaRPr lang="en-US" sz="1400" dirty="0" smtClean="0">
              <a:solidFill>
                <a:schemeClr val="tx1"/>
              </a:solidFill>
              <a:hlinkClick r:id="rId4"/>
            </a:endParaRPr>
          </a:p>
          <a:p>
            <a:pPr algn="l">
              <a:buFont typeface="Arial" pitchFamily="34" charset="0"/>
              <a:buChar char="•"/>
            </a:pPr>
            <a:endParaRPr lang="en-US" sz="14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5"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6"/>
          <p:cNvPicPr/>
          <p:nvPr/>
        </p:nvPicPr>
        <p:blipFill>
          <a:blip r:embed="rId6" cstate="print"/>
          <a:srcRect l="960" t="18374" r="1388" b="1626"/>
          <a:stretch>
            <a:fillRect/>
          </a:stretch>
        </p:blipFill>
        <p:spPr bwMode="auto">
          <a:xfrm>
            <a:off x="914400" y="1828800"/>
            <a:ext cx="7239000" cy="41300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1"/>
            <a:ext cx="7772400" cy="685799"/>
          </a:xfrm>
        </p:spPr>
        <p:txBody>
          <a:bodyPr/>
          <a:lstStyle/>
          <a:p>
            <a:r>
              <a:rPr lang="en-US" dirty="0" smtClean="0">
                <a:latin typeface="Arial Narrow" pitchFamily="34" charset="0"/>
              </a:rPr>
              <a:t>Resources</a:t>
            </a:r>
            <a:endParaRPr lang="en-US" dirty="0">
              <a:latin typeface="Arial Narrow" pitchFamily="34" charset="0"/>
            </a:endParaRPr>
          </a:p>
        </p:txBody>
      </p:sp>
      <p:sp>
        <p:nvSpPr>
          <p:cNvPr id="3" name="Subtitle 2"/>
          <p:cNvSpPr>
            <a:spLocks noGrp="1"/>
          </p:cNvSpPr>
          <p:nvPr>
            <p:ph type="subTitle" idx="1"/>
          </p:nvPr>
        </p:nvSpPr>
        <p:spPr>
          <a:xfrm>
            <a:off x="457200" y="914400"/>
            <a:ext cx="8382000" cy="5715000"/>
          </a:xfrm>
        </p:spPr>
        <p:txBody>
          <a:bodyPr/>
          <a:lstStyle/>
          <a:p>
            <a:pPr algn="l">
              <a:buFont typeface="Arial" pitchFamily="34" charset="0"/>
              <a:buChar char="•"/>
            </a:pPr>
            <a:r>
              <a:rPr lang="en-US" sz="2400" dirty="0" smtClean="0">
                <a:solidFill>
                  <a:schemeClr val="tx1"/>
                </a:solidFill>
                <a:latin typeface="Arial Narrow" pitchFamily="34" charset="0"/>
              </a:rPr>
              <a:t>  Dan Meyer’s Three-Act Math Tasks</a:t>
            </a:r>
          </a:p>
          <a:p>
            <a:pPr lvl="1" algn="l">
              <a:buFont typeface="Wingdings" pitchFamily="2" charset="2"/>
              <a:buChar char="Ø"/>
            </a:pPr>
            <a:r>
              <a:rPr lang="en-US" sz="2000" u="sng" dirty="0" smtClean="0">
                <a:hlinkClick r:id="rId3"/>
              </a:rPr>
              <a:t>https://docs.google.com/spreadsheet/lv?key=0AjIqyKM9d7ZYdEhtR3BJMmdBWnM2YWxWYVM1UWowTEE</a:t>
            </a:r>
            <a:endParaRPr lang="en-US" sz="2000" dirty="0" smtClean="0"/>
          </a:p>
          <a:p>
            <a:pPr algn="l">
              <a:buFont typeface="Arial" pitchFamily="34" charset="0"/>
              <a:buChar char="•"/>
            </a:pPr>
            <a:endParaRPr lang="en-US" sz="1400" dirty="0" smtClean="0">
              <a:solidFill>
                <a:schemeClr val="tx1"/>
              </a:solidFill>
              <a:hlinkClick r:id="rId4"/>
            </a:endParaRPr>
          </a:p>
          <a:p>
            <a:pPr algn="l">
              <a:buFont typeface="Arial" pitchFamily="34" charset="0"/>
              <a:buChar char="•"/>
            </a:pPr>
            <a:endParaRPr lang="en-US" sz="14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5"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051" name="Picture 3"/>
          <p:cNvPicPr>
            <a:picLocks noChangeAspect="1" noChangeArrowheads="1"/>
          </p:cNvPicPr>
          <p:nvPr/>
        </p:nvPicPr>
        <p:blipFill>
          <a:blip r:embed="rId6" cstate="print"/>
          <a:srcRect/>
          <a:stretch>
            <a:fillRect/>
          </a:stretch>
        </p:blipFill>
        <p:spPr bwMode="auto">
          <a:xfrm>
            <a:off x="609600" y="2057400"/>
            <a:ext cx="8001000" cy="4429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1"/>
            <a:ext cx="7772400" cy="685799"/>
          </a:xfrm>
        </p:spPr>
        <p:txBody>
          <a:bodyPr/>
          <a:lstStyle/>
          <a:p>
            <a:r>
              <a:rPr lang="en-US" dirty="0" smtClean="0"/>
              <a:t>Resources</a:t>
            </a:r>
            <a:endParaRPr lang="en-US"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Subtitle 7"/>
          <p:cNvSpPr txBox="1">
            <a:spLocks noGrp="1"/>
          </p:cNvSpPr>
          <p:nvPr>
            <p:ph type="subTitle" idx="1"/>
          </p:nvPr>
        </p:nvSpPr>
        <p:spPr>
          <a:xfrm>
            <a:off x="228600" y="914400"/>
            <a:ext cx="8534400" cy="5090624"/>
          </a:xfrm>
          <a:prstGeom prst="rect">
            <a:avLst/>
          </a:prstGeom>
          <a:noFill/>
        </p:spPr>
        <p:txBody>
          <a:bodyPr wrap="square" rtlCol="0">
            <a:spAutoFit/>
          </a:bodyPr>
          <a:lstStyle/>
          <a:p>
            <a:pPr marL="514350" indent="-514350"/>
            <a:r>
              <a:rPr lang="en-US" dirty="0" smtClean="0">
                <a:solidFill>
                  <a:schemeClr val="tx1"/>
                </a:solidFill>
              </a:rPr>
              <a:t>Learnzillion.com</a:t>
            </a:r>
          </a:p>
          <a:p>
            <a:pPr marL="514350" indent="-514350" algn="l">
              <a:buFont typeface="Arial" pitchFamily="34" charset="0"/>
              <a:buChar char="•"/>
            </a:pPr>
            <a:endParaRPr lang="en-US" dirty="0" smtClean="0">
              <a:solidFill>
                <a:schemeClr val="tx1"/>
              </a:solidFill>
            </a:endParaRPr>
          </a:p>
          <a:p>
            <a:pPr marL="514350" indent="-514350" algn="l">
              <a:buFont typeface="Arial" pitchFamily="34" charset="0"/>
              <a:buChar char="•"/>
            </a:pPr>
            <a:r>
              <a:rPr lang="en-US" dirty="0" smtClean="0">
                <a:solidFill>
                  <a:schemeClr val="tx1"/>
                </a:solidFill>
              </a:rPr>
              <a:t>Review</a:t>
            </a:r>
            <a:endParaRPr lang="en-US" dirty="0" smtClean="0">
              <a:solidFill>
                <a:schemeClr val="tx1"/>
              </a:solidFill>
            </a:endParaRPr>
          </a:p>
          <a:p>
            <a:pPr marL="514350" indent="-514350" algn="l">
              <a:buFont typeface="Arial" pitchFamily="34" charset="0"/>
              <a:buChar char="•"/>
            </a:pPr>
            <a:r>
              <a:rPr lang="en-US" dirty="0" smtClean="0">
                <a:solidFill>
                  <a:schemeClr val="tx1"/>
                </a:solidFill>
              </a:rPr>
              <a:t>Common Mistakes</a:t>
            </a:r>
          </a:p>
          <a:p>
            <a:pPr marL="514350" indent="-514350" algn="l">
              <a:buFont typeface="Arial" pitchFamily="34" charset="0"/>
              <a:buChar char="•"/>
            </a:pPr>
            <a:r>
              <a:rPr lang="en-US" dirty="0" smtClean="0">
                <a:solidFill>
                  <a:schemeClr val="tx1"/>
                </a:solidFill>
              </a:rPr>
              <a:t>Core Lesson</a:t>
            </a:r>
          </a:p>
          <a:p>
            <a:pPr marL="514350" indent="-514350" algn="l">
              <a:buFont typeface="Arial" pitchFamily="34" charset="0"/>
              <a:buChar char="•"/>
            </a:pPr>
            <a:r>
              <a:rPr lang="en-US" dirty="0" smtClean="0">
                <a:solidFill>
                  <a:schemeClr val="tx1"/>
                </a:solidFill>
              </a:rPr>
              <a:t>Guided Practice</a:t>
            </a:r>
          </a:p>
          <a:p>
            <a:pPr marL="514350" indent="-514350" algn="l">
              <a:buFont typeface="Arial" pitchFamily="34" charset="0"/>
              <a:buChar char="•"/>
            </a:pPr>
            <a:r>
              <a:rPr lang="en-US" dirty="0" smtClean="0">
                <a:solidFill>
                  <a:schemeClr val="tx1"/>
                </a:solidFill>
              </a:rPr>
              <a:t>Extension Activities</a:t>
            </a:r>
          </a:p>
          <a:p>
            <a:pPr marL="514350" indent="-514350" algn="l">
              <a:buFont typeface="Arial" pitchFamily="34" charset="0"/>
              <a:buChar char="•"/>
            </a:pPr>
            <a:r>
              <a:rPr lang="en-US" dirty="0" smtClean="0">
                <a:solidFill>
                  <a:schemeClr val="tx1"/>
                </a:solidFill>
              </a:rPr>
              <a:t>Quick Quiz</a:t>
            </a:r>
            <a:endParaRPr lang="en-US" sz="1000" dirty="0" smtClean="0">
              <a:solidFill>
                <a:schemeClr val="tx1"/>
              </a:solidFill>
            </a:endParaRPr>
          </a:p>
          <a:p>
            <a:pPr marL="514350" indent="-514350" algn="l"/>
            <a:endParaRPr lang="en-US" sz="1000" dirty="0" smtClean="0">
              <a:solidFill>
                <a:schemeClr val="tx1"/>
              </a:solidFill>
            </a:endParaRPr>
          </a:p>
          <a:p>
            <a:pPr marL="514350" indent="-514350" algn="l"/>
            <a:endParaRPr lang="en-US" sz="1000" dirty="0" smtClean="0">
              <a:solidFill>
                <a:schemeClr val="tx1"/>
              </a:solidFill>
            </a:endParaRPr>
          </a:p>
        </p:txBody>
      </p:sp>
      <p:pic>
        <p:nvPicPr>
          <p:cNvPr id="6" name="Picture 5"/>
          <p:cNvPicPr/>
          <p:nvPr/>
        </p:nvPicPr>
        <p:blipFill>
          <a:blip r:embed="rId4" cstate="print"/>
          <a:srcRect l="52991" t="17017" b="2223"/>
          <a:stretch>
            <a:fillRect/>
          </a:stretch>
        </p:blipFill>
        <p:spPr bwMode="auto">
          <a:xfrm>
            <a:off x="3803650" y="1905000"/>
            <a:ext cx="5187950" cy="3657599"/>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3"/>
          <p:cNvSpPr>
            <a:spLocks noGrp="1"/>
          </p:cNvSpPr>
          <p:nvPr>
            <p:ph type="title"/>
          </p:nvPr>
        </p:nvSpPr>
        <p:spPr>
          <a:xfrm>
            <a:off x="152400" y="304800"/>
            <a:ext cx="8763000" cy="2133600"/>
          </a:xfrm>
        </p:spPr>
        <p:txBody>
          <a:bodyPr/>
          <a:lstStyle/>
          <a:p>
            <a:r>
              <a:rPr lang="en-US" dirty="0" smtClean="0">
                <a:latin typeface="Arial Narrow" pitchFamily="34" charset="0"/>
              </a:rPr>
              <a:t>Thank You!</a:t>
            </a:r>
            <a:br>
              <a:rPr lang="en-US" dirty="0" smtClean="0">
                <a:latin typeface="Arial Narrow" pitchFamily="34" charset="0"/>
              </a:rPr>
            </a:br>
            <a:r>
              <a:rPr lang="en-US" sz="2000" dirty="0" smtClean="0">
                <a:latin typeface="Arial Narrow" pitchFamily="34" charset="0"/>
              </a:rPr>
              <a:t> </a:t>
            </a:r>
            <a:r>
              <a:rPr lang="en-US" sz="2000" b="0" dirty="0" smtClean="0">
                <a:latin typeface="Arial Narrow" pitchFamily="34" charset="0"/>
              </a:rPr>
              <a:t>Please visit </a:t>
            </a:r>
            <a:r>
              <a:rPr lang="en-US" sz="2000" b="0" dirty="0" smtClean="0">
                <a:latin typeface="Arial Narrow" pitchFamily="34" charset="0"/>
                <a:hlinkClick r:id="rId3"/>
              </a:rPr>
              <a:t>http://ccgpsmathematics9-10.wikispaces.com/</a:t>
            </a:r>
            <a:r>
              <a:rPr lang="en-US" sz="2000" b="0" dirty="0" smtClean="0">
                <a:latin typeface="Arial Narrow" pitchFamily="34" charset="0"/>
              </a:rPr>
              <a:t>  to share your feedback, ask questions, and share your ideas and resources!</a:t>
            </a:r>
            <a:br>
              <a:rPr lang="en-US" sz="2000" b="0" dirty="0" smtClean="0">
                <a:latin typeface="Arial Narrow" pitchFamily="34" charset="0"/>
              </a:rPr>
            </a:br>
            <a:r>
              <a:rPr lang="en-US" sz="2000" b="0" dirty="0" smtClean="0">
                <a:latin typeface="Arial Narrow" pitchFamily="34" charset="0"/>
              </a:rPr>
              <a:t/>
            </a:r>
            <a:br>
              <a:rPr lang="en-US" sz="2000" b="0" dirty="0" smtClean="0">
                <a:latin typeface="Arial Narrow" pitchFamily="34" charset="0"/>
              </a:rPr>
            </a:br>
            <a:r>
              <a:rPr lang="en-US" sz="2000" b="0" dirty="0" smtClean="0">
                <a:latin typeface="Arial Narrow" pitchFamily="34" charset="0"/>
              </a:rPr>
              <a:t>Please visit </a:t>
            </a:r>
            <a:r>
              <a:rPr lang="en-US" sz="2000" b="0" dirty="0" smtClean="0">
                <a:latin typeface="Arial Narrow" pitchFamily="34" charset="0"/>
                <a:hlinkClick r:id="rId4"/>
              </a:rPr>
              <a:t>https://www.georgiastandards.org/Common-Core/Pages/Math.aspx</a:t>
            </a:r>
            <a:r>
              <a:rPr lang="en-US" sz="2000" b="0" dirty="0" smtClean="0">
                <a:latin typeface="Arial Narrow" pitchFamily="34" charset="0"/>
              </a:rPr>
              <a:t/>
            </a:r>
            <a:br>
              <a:rPr lang="en-US" sz="2000" b="0" dirty="0" smtClean="0">
                <a:latin typeface="Arial Narrow" pitchFamily="34" charset="0"/>
              </a:rPr>
            </a:br>
            <a:r>
              <a:rPr lang="en-US" sz="2000" b="0" dirty="0" smtClean="0">
                <a:latin typeface="Arial Narrow" pitchFamily="34" charset="0"/>
              </a:rPr>
              <a:t>to join the 9-12 Mathematics email </a:t>
            </a:r>
            <a:r>
              <a:rPr lang="en-US" sz="2000" b="0" dirty="0" err="1" smtClean="0">
                <a:latin typeface="Arial Narrow" pitchFamily="34" charset="0"/>
              </a:rPr>
              <a:t>listserve</a:t>
            </a:r>
            <a:r>
              <a:rPr lang="en-US" sz="2000" b="0" dirty="0" smtClean="0">
                <a:latin typeface="Arial Narrow" pitchFamily="34" charset="0"/>
              </a:rPr>
              <a:t>.  </a:t>
            </a:r>
            <a:endParaRPr lang="en-US" b="0" dirty="0" smtClean="0">
              <a:latin typeface="Arial Narrow" pitchFamily="34" charset="0"/>
            </a:endParaRPr>
          </a:p>
        </p:txBody>
      </p:sp>
      <p:sp>
        <p:nvSpPr>
          <p:cNvPr id="46083" name="Content Placeholder 5"/>
          <p:cNvSpPr>
            <a:spLocks noGrp="1"/>
          </p:cNvSpPr>
          <p:nvPr>
            <p:ph sz="half" idx="1"/>
          </p:nvPr>
        </p:nvSpPr>
        <p:spPr>
          <a:xfrm>
            <a:off x="457200" y="2667000"/>
            <a:ext cx="4038600" cy="1752600"/>
          </a:xfrm>
        </p:spPr>
        <p:txBody>
          <a:bodyPr/>
          <a:lstStyle/>
          <a:p>
            <a:pPr algn="ctr">
              <a:buFont typeface="Arial" charset="0"/>
              <a:buNone/>
            </a:pPr>
            <a:r>
              <a:rPr lang="en-US" b="1" dirty="0" smtClean="0">
                <a:latin typeface="Arial Narrow" pitchFamily="34" charset="0"/>
              </a:rPr>
              <a:t>Brooke Kline</a:t>
            </a:r>
          </a:p>
          <a:p>
            <a:pPr algn="ctr">
              <a:buFont typeface="Arial" charset="0"/>
              <a:buNone/>
            </a:pPr>
            <a:r>
              <a:rPr lang="en-US" dirty="0" smtClean="0">
                <a:latin typeface="Arial Narrow" pitchFamily="34" charset="0"/>
              </a:rPr>
              <a:t>Program Specialist (6‐12)</a:t>
            </a:r>
          </a:p>
          <a:p>
            <a:pPr algn="ctr">
              <a:buFont typeface="Arial" charset="0"/>
              <a:buNone/>
            </a:pPr>
            <a:r>
              <a:rPr lang="en-US" dirty="0" smtClean="0">
                <a:latin typeface="Arial Narrow" pitchFamily="34" charset="0"/>
                <a:hlinkClick r:id="rId5"/>
              </a:rPr>
              <a:t>bkline@doe.k12.ga.us</a:t>
            </a:r>
            <a:endParaRPr lang="en-US" dirty="0" smtClean="0">
              <a:latin typeface="Arial Narrow" pitchFamily="34" charset="0"/>
            </a:endParaRPr>
          </a:p>
          <a:p>
            <a:pPr algn="ctr">
              <a:buFont typeface="Arial" charset="0"/>
              <a:buNone/>
            </a:pPr>
            <a:endParaRPr lang="en-US" dirty="0" smtClean="0"/>
          </a:p>
          <a:p>
            <a:endParaRPr lang="en-US" dirty="0" smtClean="0"/>
          </a:p>
        </p:txBody>
      </p:sp>
      <p:sp>
        <p:nvSpPr>
          <p:cNvPr id="46084" name="Content Placeholder 6"/>
          <p:cNvSpPr>
            <a:spLocks noGrp="1"/>
          </p:cNvSpPr>
          <p:nvPr>
            <p:ph sz="half" idx="2"/>
          </p:nvPr>
        </p:nvSpPr>
        <p:spPr>
          <a:xfrm>
            <a:off x="4648200" y="2667000"/>
            <a:ext cx="4038600" cy="1828800"/>
          </a:xfrm>
        </p:spPr>
        <p:txBody>
          <a:bodyPr/>
          <a:lstStyle/>
          <a:p>
            <a:pPr algn="ctr">
              <a:buFont typeface="Arial" charset="0"/>
              <a:buNone/>
            </a:pPr>
            <a:r>
              <a:rPr lang="en-US" b="1" dirty="0" smtClean="0">
                <a:latin typeface="Arial Narrow" pitchFamily="34" charset="0"/>
              </a:rPr>
              <a:t>James Pratt</a:t>
            </a:r>
          </a:p>
          <a:p>
            <a:pPr algn="ctr">
              <a:buFont typeface="Arial" charset="0"/>
              <a:buNone/>
            </a:pPr>
            <a:r>
              <a:rPr lang="en-US" dirty="0" smtClean="0">
                <a:latin typeface="Arial Narrow" pitchFamily="34" charset="0"/>
              </a:rPr>
              <a:t>Program Specialist (6-12)</a:t>
            </a:r>
          </a:p>
          <a:p>
            <a:pPr algn="ctr">
              <a:buFont typeface="Arial" charset="0"/>
              <a:buNone/>
            </a:pPr>
            <a:r>
              <a:rPr lang="en-US" dirty="0" smtClean="0">
                <a:latin typeface="Arial Narrow" pitchFamily="34" charset="0"/>
                <a:hlinkClick r:id="rId6"/>
              </a:rPr>
              <a:t>jpratt@doe.k12.ga.us</a:t>
            </a:r>
            <a:endParaRPr lang="en-US" dirty="0" smtClean="0">
              <a:latin typeface="Arial Narrow" pitchFamily="34" charset="0"/>
            </a:endParaRPr>
          </a:p>
          <a:p>
            <a:pPr algn="ctr">
              <a:buFont typeface="Arial" charset="0"/>
              <a:buNone/>
            </a:pPr>
            <a:endParaRPr lang="en-US" dirty="0" smtClean="0"/>
          </a:p>
        </p:txBody>
      </p:sp>
      <p:sp>
        <p:nvSpPr>
          <p:cNvPr id="46085" name="TextBox 7"/>
          <p:cNvSpPr txBox="1">
            <a:spLocks noChangeArrowheads="1"/>
          </p:cNvSpPr>
          <p:nvPr/>
        </p:nvSpPr>
        <p:spPr bwMode="auto">
          <a:xfrm>
            <a:off x="533400" y="5105400"/>
            <a:ext cx="184731" cy="646331"/>
          </a:xfrm>
          <a:prstGeom prst="rect">
            <a:avLst/>
          </a:prstGeom>
          <a:noFill/>
          <a:ln w="9525">
            <a:noFill/>
            <a:miter lim="800000"/>
            <a:headEnd/>
            <a:tailEnd/>
          </a:ln>
        </p:spPr>
        <p:txBody>
          <a:bodyPr wrap="none">
            <a:spAutoFit/>
          </a:bodyPr>
          <a:lstStyle/>
          <a:p>
            <a:endParaRPr lang="en-US" dirty="0"/>
          </a:p>
          <a:p>
            <a:endParaRPr lang="en-US" dirty="0"/>
          </a:p>
        </p:txBody>
      </p:sp>
      <p:sp>
        <p:nvSpPr>
          <p:cNvPr id="6" name="TextBox 5"/>
          <p:cNvSpPr txBox="1"/>
          <p:nvPr/>
        </p:nvSpPr>
        <p:spPr>
          <a:xfrm>
            <a:off x="990600" y="4800600"/>
            <a:ext cx="7162800" cy="830997"/>
          </a:xfrm>
          <a:prstGeom prst="rect">
            <a:avLst/>
          </a:prstGeom>
          <a:noFill/>
        </p:spPr>
        <p:txBody>
          <a:bodyPr wrap="square" rtlCol="0">
            <a:spAutoFit/>
          </a:bodyPr>
          <a:lstStyle/>
          <a:p>
            <a:pPr algn="ctr"/>
            <a:r>
              <a:rPr lang="en-US" sz="2400" dirty="0" smtClean="0">
                <a:latin typeface="Arial Narrow" pitchFamily="34" charset="0"/>
              </a:rPr>
              <a:t>These materials are for nonprofit educational purposes only.  Any other use may constitute copyright infringement.</a:t>
            </a:r>
            <a:endParaRPr lang="en-US" sz="2400" dirty="0">
              <a:latin typeface="Arial Narrow" pitchFamily="34" charset="0"/>
            </a:endParaRPr>
          </a:p>
        </p:txBody>
      </p:sp>
      <p:pic>
        <p:nvPicPr>
          <p:cNvPr id="7" name="Picture 2" descr="C:\Users\Janet Wyche\AppData\Local\Temp\notesCB2CD5\CCGPS_LogoAPPLE2.jpg"/>
          <p:cNvPicPr>
            <a:picLocks noChangeAspect="1" noChangeArrowheads="1"/>
          </p:cNvPicPr>
          <p:nvPr/>
        </p:nvPicPr>
        <p:blipFill>
          <a:blip r:embed="rId7" cstate="print"/>
          <a:srcRect/>
          <a:stretch>
            <a:fillRect/>
          </a:stretch>
        </p:blipFill>
        <p:spPr bwMode="auto">
          <a:xfrm>
            <a:off x="75438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1"/>
            <a:ext cx="7772400" cy="990599"/>
          </a:xfrm>
        </p:spPr>
        <p:txBody>
          <a:bodyPr/>
          <a:lstStyle/>
          <a:p>
            <a:r>
              <a:rPr lang="en-US" dirty="0" smtClean="0"/>
              <a:t>Welcome!</a:t>
            </a:r>
            <a:endParaRPr lang="en-US" dirty="0"/>
          </a:p>
        </p:txBody>
      </p:sp>
      <p:sp>
        <p:nvSpPr>
          <p:cNvPr id="3" name="Subtitle 2"/>
          <p:cNvSpPr>
            <a:spLocks noGrp="1"/>
          </p:cNvSpPr>
          <p:nvPr>
            <p:ph type="subTitle" idx="1"/>
          </p:nvPr>
        </p:nvSpPr>
        <p:spPr>
          <a:xfrm>
            <a:off x="381000" y="1143000"/>
            <a:ext cx="8382000" cy="4800600"/>
          </a:xfrm>
        </p:spPr>
        <p:txBody>
          <a:bodyPr/>
          <a:lstStyle/>
          <a:p>
            <a:pPr algn="l">
              <a:buFont typeface="Arial" pitchFamily="34" charset="0"/>
              <a:buChar char="•"/>
            </a:pPr>
            <a:r>
              <a:rPr lang="en-US" sz="2800" dirty="0" smtClean="0">
                <a:solidFill>
                  <a:schemeClr val="tx1"/>
                </a:solidFill>
              </a:rPr>
              <a:t> Thank you for taking the time to join us in this discussion of Unit 4.</a:t>
            </a:r>
          </a:p>
          <a:p>
            <a:pPr algn="l">
              <a:buFont typeface="Arial" pitchFamily="34" charset="0"/>
              <a:buChar char="•"/>
            </a:pPr>
            <a:r>
              <a:rPr lang="en-US" sz="2800" dirty="0" smtClean="0">
                <a:solidFill>
                  <a:schemeClr val="tx1"/>
                </a:solidFill>
              </a:rPr>
              <a:t> At the end of today’s session you should have at least 3 takeaways:</a:t>
            </a:r>
          </a:p>
          <a:p>
            <a:pPr lvl="1" algn="l">
              <a:buFont typeface="Wingdings" pitchFamily="2" charset="2"/>
              <a:buChar char="Ø"/>
            </a:pPr>
            <a:r>
              <a:rPr lang="en-US" sz="2400" dirty="0" smtClean="0">
                <a:solidFill>
                  <a:schemeClr val="tx1"/>
                </a:solidFill>
              </a:rPr>
              <a:t> the big idea of Unit 4</a:t>
            </a:r>
          </a:p>
          <a:p>
            <a:pPr lvl="1" algn="l">
              <a:buFont typeface="Wingdings" pitchFamily="2" charset="2"/>
              <a:buChar char="Ø"/>
            </a:pPr>
            <a:r>
              <a:rPr lang="en-US" sz="2400" dirty="0" smtClean="0">
                <a:solidFill>
                  <a:schemeClr val="tx1"/>
                </a:solidFill>
              </a:rPr>
              <a:t> something to think about…some food for thought</a:t>
            </a:r>
          </a:p>
          <a:p>
            <a:pPr lvl="2" algn="l">
              <a:buFont typeface="Wingdings" pitchFamily="2" charset="2"/>
              <a:buChar char="q"/>
            </a:pPr>
            <a:r>
              <a:rPr lang="en-US" sz="2000" dirty="0" smtClean="0">
                <a:solidFill>
                  <a:schemeClr val="tx1"/>
                </a:solidFill>
              </a:rPr>
              <a:t> how might I support student problem solving?</a:t>
            </a:r>
          </a:p>
          <a:p>
            <a:pPr lvl="2" algn="l">
              <a:buFont typeface="Wingdings" pitchFamily="2" charset="2"/>
              <a:buChar char="q"/>
            </a:pPr>
            <a:r>
              <a:rPr lang="en-US" sz="2000" dirty="0" smtClean="0">
                <a:solidFill>
                  <a:schemeClr val="tx1"/>
                </a:solidFill>
              </a:rPr>
              <a:t> what is my conceptual understanding of the material in this unit?</a:t>
            </a:r>
          </a:p>
          <a:p>
            <a:pPr lvl="1" algn="l">
              <a:buFont typeface="Wingdings" pitchFamily="2" charset="2"/>
              <a:buChar char="Ø"/>
            </a:pPr>
            <a:r>
              <a:rPr lang="en-US" sz="2400" dirty="0" smtClean="0">
                <a:solidFill>
                  <a:schemeClr val="tx1"/>
                </a:solidFill>
              </a:rPr>
              <a:t> a list of resources and support available for CCGPS mathematics</a:t>
            </a:r>
          </a:p>
          <a:p>
            <a:pPr lvl="1" algn="l"/>
            <a:endParaRPr lang="en-US" sz="24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1"/>
            <a:ext cx="7772400" cy="533399"/>
          </a:xfrm>
        </p:spPr>
        <p:txBody>
          <a:bodyPr/>
          <a:lstStyle/>
          <a:p>
            <a:r>
              <a:rPr lang="en-US" dirty="0" smtClean="0">
                <a:latin typeface="Arial Narrow" pitchFamily="34" charset="0"/>
              </a:rPr>
              <a:t>Welcome!</a:t>
            </a:r>
            <a:endParaRPr lang="en-US" dirty="0">
              <a:latin typeface="Arial Narrow" pitchFamily="34" charset="0"/>
            </a:endParaRPr>
          </a:p>
        </p:txBody>
      </p:sp>
      <p:sp>
        <p:nvSpPr>
          <p:cNvPr id="3" name="Subtitle 2"/>
          <p:cNvSpPr>
            <a:spLocks noGrp="1"/>
          </p:cNvSpPr>
          <p:nvPr>
            <p:ph type="subTitle" idx="1"/>
          </p:nvPr>
        </p:nvSpPr>
        <p:spPr>
          <a:xfrm>
            <a:off x="228600" y="762000"/>
            <a:ext cx="8686800" cy="5334000"/>
          </a:xfrm>
        </p:spPr>
        <p:txBody>
          <a:bodyPr/>
          <a:lstStyle/>
          <a:p>
            <a:pPr algn="l">
              <a:buFont typeface="Arial" pitchFamily="34" charset="0"/>
              <a:buChar char="•"/>
            </a:pPr>
            <a:r>
              <a:rPr lang="en-US" sz="2800" dirty="0" smtClean="0">
                <a:solidFill>
                  <a:schemeClr val="tx1"/>
                </a:solidFill>
              </a:rPr>
              <a:t> </a:t>
            </a:r>
            <a:r>
              <a:rPr lang="en-US" sz="2800" dirty="0" smtClean="0">
                <a:solidFill>
                  <a:schemeClr val="tx1"/>
                </a:solidFill>
                <a:latin typeface="Arial Narrow" pitchFamily="34" charset="0"/>
              </a:rPr>
              <a:t>Please provide feedback at the end of today’s session.  </a:t>
            </a:r>
          </a:p>
          <a:p>
            <a:pPr lvl="1" algn="l">
              <a:buFont typeface="Wingdings" pitchFamily="2" charset="2"/>
              <a:buChar char="Ø"/>
            </a:pPr>
            <a:r>
              <a:rPr lang="en-US" sz="2400" dirty="0" smtClean="0">
                <a:solidFill>
                  <a:schemeClr val="tx1"/>
                </a:solidFill>
                <a:latin typeface="Arial Narrow" pitchFamily="34" charset="0"/>
              </a:rPr>
              <a:t>Feedback helps us become better teachers and learners.</a:t>
            </a:r>
          </a:p>
          <a:p>
            <a:pPr lvl="1" algn="l">
              <a:buFont typeface="Wingdings" pitchFamily="2" charset="2"/>
              <a:buChar char="Ø"/>
            </a:pPr>
            <a:r>
              <a:rPr lang="en-US" sz="2400" dirty="0" smtClean="0">
                <a:solidFill>
                  <a:schemeClr val="tx1"/>
                </a:solidFill>
                <a:latin typeface="Arial Narrow" pitchFamily="34" charset="0"/>
              </a:rPr>
              <a:t>Feedback helps as we develop the remaining unit-by-unit webinars.  </a:t>
            </a:r>
          </a:p>
          <a:p>
            <a:pPr lvl="1" algn="l">
              <a:buFont typeface="Wingdings" pitchFamily="2" charset="2"/>
              <a:buChar char="Ø"/>
            </a:pPr>
            <a:r>
              <a:rPr lang="en-US" sz="2400" dirty="0" smtClean="0">
                <a:solidFill>
                  <a:schemeClr val="tx1"/>
                </a:solidFill>
                <a:latin typeface="Arial Narrow" pitchFamily="34" charset="0"/>
              </a:rPr>
              <a:t>Please visit </a:t>
            </a:r>
            <a:r>
              <a:rPr lang="en-US" sz="2400" dirty="0" smtClean="0">
                <a:solidFill>
                  <a:schemeClr val="tx1"/>
                </a:solidFill>
                <a:latin typeface="Arial Narrow" pitchFamily="34" charset="0"/>
                <a:hlinkClick r:id="rId3"/>
              </a:rPr>
              <a:t>http://ccgpsmathematics9-10.wikispaces.com/</a:t>
            </a:r>
            <a:r>
              <a:rPr lang="en-US" sz="2400" dirty="0" smtClean="0">
                <a:solidFill>
                  <a:schemeClr val="tx1"/>
                </a:solidFill>
                <a:latin typeface="Arial Narrow" pitchFamily="34" charset="0"/>
              </a:rPr>
              <a:t>                          to share your feedback..</a:t>
            </a:r>
          </a:p>
          <a:p>
            <a:pPr algn="l">
              <a:buFont typeface="Arial" pitchFamily="34" charset="0"/>
              <a:buChar char="•"/>
            </a:pPr>
            <a:r>
              <a:rPr lang="en-US" sz="2800" dirty="0" smtClean="0">
                <a:solidFill>
                  <a:schemeClr val="tx1"/>
                </a:solidFill>
                <a:latin typeface="Arial Narrow" pitchFamily="34" charset="0"/>
              </a:rPr>
              <a:t> After reviewing the remaining units, please contact us with content area focus/format suggestions for future webinars.</a:t>
            </a:r>
          </a:p>
          <a:p>
            <a:pPr fontAlgn="auto">
              <a:spcAft>
                <a:spcPts val="0"/>
              </a:spcAft>
              <a:defRPr/>
            </a:pPr>
            <a:endParaRPr lang="en-US" sz="2000" dirty="0" smtClean="0">
              <a:solidFill>
                <a:schemeClr val="tx1"/>
              </a:solidFill>
              <a:latin typeface="Arial Narrow" pitchFamily="34" charset="0"/>
            </a:endParaRPr>
          </a:p>
          <a:p>
            <a:pPr fontAlgn="auto">
              <a:spcAft>
                <a:spcPts val="0"/>
              </a:spcAft>
              <a:defRPr/>
            </a:pPr>
            <a:r>
              <a:rPr lang="en-US" sz="2000" dirty="0" smtClean="0">
                <a:solidFill>
                  <a:schemeClr val="tx1"/>
                </a:solidFill>
                <a:latin typeface="Arial Narrow" pitchFamily="34" charset="0"/>
              </a:rPr>
              <a:t>James Pratt – </a:t>
            </a:r>
            <a:r>
              <a:rPr lang="en-US" sz="2000" dirty="0" smtClean="0">
                <a:solidFill>
                  <a:schemeClr val="tx1"/>
                </a:solidFill>
                <a:latin typeface="Arial Narrow" pitchFamily="34" charset="0"/>
                <a:hlinkClick r:id="rId4"/>
              </a:rPr>
              <a:t>jpratt@doe.k12.ga.us</a:t>
            </a:r>
            <a:r>
              <a:rPr lang="en-US" sz="2000" dirty="0" smtClean="0">
                <a:solidFill>
                  <a:schemeClr val="tx1"/>
                </a:solidFill>
                <a:latin typeface="Arial Narrow" pitchFamily="34" charset="0"/>
              </a:rPr>
              <a:t>            Brooke Kline – </a:t>
            </a:r>
            <a:r>
              <a:rPr lang="en-US" sz="2000" dirty="0" smtClean="0">
                <a:solidFill>
                  <a:schemeClr val="tx1"/>
                </a:solidFill>
                <a:latin typeface="Arial Narrow" pitchFamily="34" charset="0"/>
                <a:hlinkClick r:id="rId5"/>
              </a:rPr>
              <a:t>bkline@doe.k12.ga.us</a:t>
            </a:r>
            <a:endParaRPr lang="en-US" sz="2000" dirty="0" smtClean="0">
              <a:solidFill>
                <a:schemeClr val="tx1"/>
              </a:solidFill>
              <a:latin typeface="Arial Narrow" pitchFamily="34" charset="0"/>
            </a:endParaRPr>
          </a:p>
          <a:p>
            <a:pPr fontAlgn="auto">
              <a:spcAft>
                <a:spcPts val="0"/>
              </a:spcAft>
              <a:defRPr/>
            </a:pPr>
            <a:r>
              <a:rPr lang="en-US" sz="2000" dirty="0" smtClean="0">
                <a:solidFill>
                  <a:schemeClr val="tx1"/>
                </a:solidFill>
                <a:latin typeface="Arial Narrow" pitchFamily="34" charset="0"/>
              </a:rPr>
              <a:t>Secondary Mathematics Specialists</a:t>
            </a:r>
          </a:p>
          <a:p>
            <a:pPr lvl="1" algn="l"/>
            <a:endParaRPr lang="en-US" sz="2400" dirty="0" smtClean="0">
              <a:solidFill>
                <a:schemeClr val="tx1"/>
              </a:solidFill>
            </a:endParaRPr>
          </a:p>
          <a:p>
            <a:pPr algn="l"/>
            <a:endParaRPr lang="en-US"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6" cstate="print"/>
          <a:srcRect/>
          <a:stretch>
            <a:fillRect/>
          </a:stretch>
        </p:blipFill>
        <p:spPr bwMode="auto">
          <a:xfrm>
            <a:off x="76962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1"/>
            <a:ext cx="7772400" cy="761999"/>
          </a:xfrm>
        </p:spPr>
        <p:txBody>
          <a:bodyPr/>
          <a:lstStyle/>
          <a:p>
            <a:r>
              <a:rPr lang="en-US" dirty="0" smtClean="0">
                <a:latin typeface="Arial Narrow" pitchFamily="34" charset="0"/>
              </a:rPr>
              <a:t>Misconception?</a:t>
            </a:r>
            <a:endParaRPr lang="en-US" dirty="0">
              <a:latin typeface="Arial Narrow" pitchFamily="34" charset="0"/>
            </a:endParaRPr>
          </a:p>
        </p:txBody>
      </p:sp>
      <p:sp>
        <p:nvSpPr>
          <p:cNvPr id="3" name="Subtitle 2"/>
          <p:cNvSpPr>
            <a:spLocks noGrp="1"/>
          </p:cNvSpPr>
          <p:nvPr>
            <p:ph type="subTitle" idx="1"/>
          </p:nvPr>
        </p:nvSpPr>
        <p:spPr>
          <a:xfrm>
            <a:off x="228600" y="1143000"/>
            <a:ext cx="8686800" cy="4953000"/>
          </a:xfrm>
        </p:spPr>
        <p:txBody>
          <a:bodyPr/>
          <a:lstStyle/>
          <a:p>
            <a:pPr algn="l"/>
            <a:r>
              <a:rPr lang="en-US" sz="2800" dirty="0" smtClean="0">
                <a:solidFill>
                  <a:schemeClr val="tx1"/>
                </a:solidFill>
              </a:rPr>
              <a:t> </a:t>
            </a:r>
            <a:endParaRPr lang="en-US" sz="2400"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a:p>
            <a:pPr algn="l"/>
            <a:endParaRPr lang="en-US" sz="1800" dirty="0" smtClean="0">
              <a:solidFill>
                <a:schemeClr val="tx1"/>
              </a:solidFill>
            </a:endParaRPr>
          </a:p>
          <a:p>
            <a:pPr algn="l"/>
            <a:r>
              <a:rPr lang="en-US" sz="1800" dirty="0" smtClean="0">
                <a:solidFill>
                  <a:schemeClr val="tx1"/>
                </a:solidFill>
              </a:rPr>
              <a:t>http://lovestats.wordpress.com</a:t>
            </a:r>
            <a:endParaRPr lang="en-US" sz="1800" i="1"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6962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5" descr="math_club2.gif"/>
          <p:cNvPicPr>
            <a:picLocks noChangeAspect="1"/>
          </p:cNvPicPr>
          <p:nvPr/>
        </p:nvPicPr>
        <p:blipFill>
          <a:blip r:embed="rId4" cstate="print"/>
          <a:stretch>
            <a:fillRect/>
          </a:stretch>
        </p:blipFill>
        <p:spPr>
          <a:xfrm>
            <a:off x="2590800" y="1524000"/>
            <a:ext cx="3750715" cy="3286125"/>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1"/>
            <a:ext cx="7772400" cy="914399"/>
          </a:xfrm>
        </p:spPr>
        <p:txBody>
          <a:bodyPr/>
          <a:lstStyle/>
          <a:p>
            <a:r>
              <a:rPr lang="en-US" dirty="0" smtClean="0">
                <a:latin typeface="Arial Narrow" pitchFamily="34" charset="0"/>
              </a:rPr>
              <a:t>Welcome!</a:t>
            </a:r>
            <a:endParaRPr lang="en-US" dirty="0">
              <a:latin typeface="Arial Narrow" pitchFamily="34" charset="0"/>
            </a:endParaRPr>
          </a:p>
        </p:txBody>
      </p:sp>
      <p:sp>
        <p:nvSpPr>
          <p:cNvPr id="3" name="Subtitle 2"/>
          <p:cNvSpPr>
            <a:spLocks noGrp="1"/>
          </p:cNvSpPr>
          <p:nvPr>
            <p:ph type="subTitle" idx="1"/>
          </p:nvPr>
        </p:nvSpPr>
        <p:spPr>
          <a:xfrm>
            <a:off x="381000" y="1219200"/>
            <a:ext cx="8382000" cy="4724400"/>
          </a:xfrm>
        </p:spPr>
        <p:txBody>
          <a:bodyPr/>
          <a:lstStyle/>
          <a:p>
            <a:pPr algn="l">
              <a:buFont typeface="Arial" pitchFamily="34" charset="0"/>
              <a:buChar char="•"/>
            </a:pPr>
            <a:r>
              <a:rPr lang="en-US" sz="2800" dirty="0" smtClean="0">
                <a:solidFill>
                  <a:schemeClr val="tx1"/>
                </a:solidFill>
              </a:rPr>
              <a:t> </a:t>
            </a:r>
            <a:r>
              <a:rPr lang="en-US" sz="2800" dirty="0" smtClean="0">
                <a:solidFill>
                  <a:schemeClr val="tx1"/>
                </a:solidFill>
                <a:latin typeface="Arial Narrow" pitchFamily="34" charset="0"/>
              </a:rPr>
              <a:t>For today’s session have you: </a:t>
            </a:r>
          </a:p>
          <a:p>
            <a:pPr lvl="1" algn="l">
              <a:buFont typeface="Wingdings" pitchFamily="2" charset="2"/>
              <a:buChar char="Ø"/>
            </a:pPr>
            <a:r>
              <a:rPr lang="en-US" sz="2400" dirty="0" smtClean="0">
                <a:solidFill>
                  <a:schemeClr val="tx1"/>
                </a:solidFill>
                <a:latin typeface="Arial Narrow" pitchFamily="34" charset="0"/>
              </a:rPr>
              <a:t> read the mathematics CCGPS?</a:t>
            </a:r>
          </a:p>
          <a:p>
            <a:pPr lvl="1" algn="l">
              <a:buFont typeface="Wingdings" pitchFamily="2" charset="2"/>
              <a:buChar char="Ø"/>
            </a:pPr>
            <a:r>
              <a:rPr lang="en-US" sz="2400" dirty="0" smtClean="0">
                <a:solidFill>
                  <a:schemeClr val="tx1"/>
                </a:solidFill>
                <a:latin typeface="Arial Narrow" pitchFamily="34" charset="0"/>
              </a:rPr>
              <a:t> read the unit and worked through the tasks in the unit?</a:t>
            </a:r>
          </a:p>
          <a:p>
            <a:pPr lvl="1" algn="l">
              <a:buFont typeface="Wingdings" pitchFamily="2" charset="2"/>
              <a:buChar char="Ø"/>
            </a:pPr>
            <a:r>
              <a:rPr lang="en-US" sz="2400" dirty="0" smtClean="0">
                <a:solidFill>
                  <a:schemeClr val="tx1"/>
                </a:solidFill>
                <a:latin typeface="Arial Narrow" pitchFamily="34" charset="0"/>
              </a:rPr>
              <a:t> downloaded and saved the documents from this session?</a:t>
            </a:r>
          </a:p>
          <a:p>
            <a:pPr algn="l">
              <a:buFont typeface="Arial" pitchFamily="34" charset="0"/>
              <a:buChar char="•"/>
            </a:pPr>
            <a:r>
              <a:rPr lang="en-US" dirty="0" smtClean="0">
                <a:solidFill>
                  <a:schemeClr val="tx1"/>
                </a:solidFill>
                <a:latin typeface="Arial Narrow" pitchFamily="34" charset="0"/>
              </a:rPr>
              <a:t> </a:t>
            </a:r>
            <a:r>
              <a:rPr lang="en-US" sz="2800" dirty="0" smtClean="0">
                <a:solidFill>
                  <a:schemeClr val="tx1"/>
                </a:solidFill>
                <a:latin typeface="Arial Narrow" pitchFamily="34" charset="0"/>
              </a:rPr>
              <a:t>Ask questions and share resources/ideas for the common good.</a:t>
            </a:r>
          </a:p>
          <a:p>
            <a:pPr algn="l">
              <a:buFont typeface="Arial" pitchFamily="34" charset="0"/>
              <a:buChar char="•"/>
            </a:pPr>
            <a:r>
              <a:rPr lang="en-US" sz="2800" dirty="0" smtClean="0">
                <a:solidFill>
                  <a:schemeClr val="tx1"/>
                </a:solidFill>
                <a:latin typeface="Arial Narrow" pitchFamily="34" charset="0"/>
              </a:rPr>
              <a:t> Bookmark and become active in the 9-10 wiki.  If you are still wondering what a wiki is, we will discuss this near the end of the session.</a:t>
            </a:r>
          </a:p>
          <a:p>
            <a:pPr algn="l"/>
            <a:endParaRPr lang="en-US" sz="2800" dirty="0" smtClean="0">
              <a:solidFill>
                <a:schemeClr val="tx1"/>
              </a:solidFill>
            </a:endParaRPr>
          </a:p>
          <a:p>
            <a:pPr algn="l"/>
            <a:endParaRPr lang="en-US"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1"/>
            <a:ext cx="7772400" cy="990599"/>
          </a:xfrm>
        </p:spPr>
        <p:txBody>
          <a:bodyPr/>
          <a:lstStyle/>
          <a:p>
            <a:r>
              <a:rPr lang="en-US" dirty="0" smtClean="0"/>
              <a:t>Activate your Brain </a:t>
            </a:r>
            <a:endParaRPr lang="en-US" dirty="0"/>
          </a:p>
        </p:txBody>
      </p:sp>
      <p:sp>
        <p:nvSpPr>
          <p:cNvPr id="3" name="Subtitle 2"/>
          <p:cNvSpPr>
            <a:spLocks noGrp="1"/>
          </p:cNvSpPr>
          <p:nvPr>
            <p:ph type="subTitle" idx="1"/>
          </p:nvPr>
        </p:nvSpPr>
        <p:spPr>
          <a:xfrm>
            <a:off x="381000" y="1143000"/>
            <a:ext cx="8382000" cy="4876800"/>
          </a:xfrm>
        </p:spPr>
        <p:txBody>
          <a:bodyPr/>
          <a:lstStyle/>
          <a:p>
            <a:pPr algn="l"/>
            <a:r>
              <a:rPr lang="en-US" dirty="0" smtClean="0">
                <a:solidFill>
                  <a:schemeClr val="tx1"/>
                </a:solidFill>
              </a:rPr>
              <a:t>Jane collected some red and yellow roses. She measured the lengths of their stems, and drew the following box plots.</a:t>
            </a:r>
          </a:p>
          <a:p>
            <a:endParaRPr lang="en-US" dirty="0" smtClean="0">
              <a:solidFill>
                <a:schemeClr val="tx1"/>
              </a:solidFill>
            </a:endParaRPr>
          </a:p>
          <a:p>
            <a:pPr marL="514350" algn="l">
              <a:spcBef>
                <a:spcPts val="0"/>
              </a:spcBef>
            </a:pPr>
            <a:endParaRPr lang="en-US" dirty="0" smtClean="0">
              <a:solidFill>
                <a:schemeClr val="tx1"/>
              </a:solidFill>
            </a:endParaRPr>
          </a:p>
          <a:p>
            <a:pPr marL="514350" algn="l">
              <a:spcBef>
                <a:spcPts val="0"/>
              </a:spcBef>
            </a:pPr>
            <a:endParaRPr lang="en-US" dirty="0" smtClean="0">
              <a:solidFill>
                <a:schemeClr val="tx1"/>
              </a:solidFill>
            </a:endParaRPr>
          </a:p>
          <a:p>
            <a:pPr marL="514350" algn="l">
              <a:spcBef>
                <a:spcPts val="0"/>
              </a:spcBef>
            </a:pPr>
            <a:endParaRPr lang="en-US" dirty="0" smtClean="0">
              <a:solidFill>
                <a:schemeClr val="tx1"/>
              </a:solidFill>
            </a:endParaRPr>
          </a:p>
          <a:p>
            <a:pPr marL="514350" algn="l">
              <a:spcBef>
                <a:spcPts val="0"/>
              </a:spcBef>
            </a:pPr>
            <a:r>
              <a:rPr lang="en-US" dirty="0" smtClean="0">
                <a:solidFill>
                  <a:schemeClr val="tx1"/>
                </a:solidFill>
              </a:rPr>
              <a:t>Which color rose would you buy for a 40 cm tall vase? Why?</a:t>
            </a:r>
            <a:endParaRPr lang="en-US" sz="1800" dirty="0" smtClean="0">
              <a:solidFill>
                <a:schemeClr val="tx1"/>
              </a:solidFill>
              <a:latin typeface="Arial Narrow" pitchFamily="34" charset="0"/>
            </a:endParaRPr>
          </a:p>
          <a:p>
            <a:pPr marL="514350" indent="-514350" algn="l"/>
            <a:r>
              <a:rPr lang="en-US" sz="1800" dirty="0" smtClean="0">
                <a:solidFill>
                  <a:schemeClr val="tx1"/>
                </a:solidFill>
                <a:latin typeface="Arial Narrow" pitchFamily="34" charset="0"/>
              </a:rPr>
              <a:t>Adapted from Mathematics Assessment Project</a:t>
            </a:r>
          </a:p>
          <a:p>
            <a:pPr marL="514350" indent="-514350" algn="l"/>
            <a:endParaRPr lang="en-US"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129" name="Picture 1"/>
          <p:cNvPicPr>
            <a:picLocks noChangeAspect="1" noChangeArrowheads="1"/>
          </p:cNvPicPr>
          <p:nvPr/>
        </p:nvPicPr>
        <p:blipFill>
          <a:blip r:embed="rId4" cstate="print"/>
          <a:srcRect/>
          <a:stretch>
            <a:fillRect/>
          </a:stretch>
        </p:blipFill>
        <p:spPr bwMode="auto">
          <a:xfrm>
            <a:off x="990600" y="2743200"/>
            <a:ext cx="6619066" cy="1905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098012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9.13.11 Mathematics Curriculum Supervisors Update Webinar</Template>
  <TotalTime>5258</TotalTime>
  <Words>2039</Words>
  <Application>Microsoft Office PowerPoint</Application>
  <PresentationFormat>On-screen Show (4:3)</PresentationFormat>
  <Paragraphs>491</Paragraphs>
  <Slides>44</Slides>
  <Notes>44</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44</vt:i4>
      </vt:variant>
    </vt:vector>
  </HeadingPairs>
  <TitlesOfParts>
    <vt:vector size="46" baseType="lpstr">
      <vt:lpstr>~0980123</vt:lpstr>
      <vt:lpstr>Equation</vt:lpstr>
      <vt:lpstr>CCGPS Mathematics Unit-by-Unit Grade Level Webinar Coordinate Algebra &amp; Accelerated Coordinate Algebra/Analytic Geometry A Unit 4: Describing Data September 6, 2012</vt:lpstr>
      <vt:lpstr>CCGPS Mathematics Unit-by-Unit Grade Level Webinar Coordinate Algebra &amp; Accelerated Coordinate Algebra/Analytic Geometry A Unit 4: Describing Data September 6, 2012</vt:lpstr>
      <vt:lpstr>Expectations and clearing up confusion</vt:lpstr>
      <vt:lpstr>Expectations and clearing up confusion</vt:lpstr>
      <vt:lpstr>Welcome!</vt:lpstr>
      <vt:lpstr>Welcome!</vt:lpstr>
      <vt:lpstr>Misconception?</vt:lpstr>
      <vt:lpstr>Welcome!</vt:lpstr>
      <vt:lpstr>Activate your Brain </vt:lpstr>
      <vt:lpstr>Misconceptions</vt:lpstr>
      <vt:lpstr>Misconception</vt:lpstr>
      <vt:lpstr>Misconception</vt:lpstr>
      <vt:lpstr>Misconceptions</vt:lpstr>
      <vt:lpstr>Activate your Brain </vt:lpstr>
      <vt:lpstr>What’s the big idea?</vt:lpstr>
      <vt:lpstr>What’s the big idea?</vt:lpstr>
      <vt:lpstr>What’s the big idea? Standards for Mathematical Practice</vt:lpstr>
      <vt:lpstr>What’s the big idea? Standards for Mathematical Practice</vt:lpstr>
      <vt:lpstr>Questions that arose</vt:lpstr>
      <vt:lpstr>Coherence and Focus – Unit 4</vt:lpstr>
      <vt:lpstr>Coherence and Focus – Unit 4</vt:lpstr>
      <vt:lpstr>Coherence and Focus – Unit 4</vt:lpstr>
      <vt:lpstr>Misconception</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Misconception</vt:lpstr>
      <vt:lpstr>Assessment</vt:lpstr>
      <vt:lpstr>Assessment</vt:lpstr>
      <vt:lpstr>Suggestions for getting started:</vt:lpstr>
      <vt:lpstr>Resource List</vt:lpstr>
      <vt:lpstr>What is a Wiki?</vt:lpstr>
      <vt:lpstr>Resources</vt:lpstr>
      <vt:lpstr>Resources</vt:lpstr>
      <vt:lpstr>Resources</vt:lpstr>
      <vt:lpstr>Resources</vt:lpstr>
      <vt:lpstr>Resources</vt:lpstr>
      <vt:lpstr>Thank You!  Please visit http://ccgpsmathematics9-10.wikispaces.com/  to share your feedback, ask questions, and share your ideas and resources!  Please visit https://www.georgiastandards.org/Common-Core/Pages/Math.aspx to join the 9-12 Mathematics email listserve.  </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dc:title>
  <dc:creator> </dc:creator>
  <cp:lastModifiedBy> </cp:lastModifiedBy>
  <cp:revision>522</cp:revision>
  <dcterms:created xsi:type="dcterms:W3CDTF">2012-04-02T19:02:51Z</dcterms:created>
  <dcterms:modified xsi:type="dcterms:W3CDTF">2012-09-05T15:21:45Z</dcterms:modified>
</cp:coreProperties>
</file>